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14"/>
  </p:notesMasterIdLst>
  <p:sldIdLst>
    <p:sldId id="256" r:id="rId3"/>
    <p:sldId id="257" r:id="rId4"/>
    <p:sldId id="700" r:id="rId5"/>
    <p:sldId id="634" r:id="rId6"/>
    <p:sldId id="636" r:id="rId7"/>
    <p:sldId id="637" r:id="rId8"/>
    <p:sldId id="710" r:id="rId9"/>
    <p:sldId id="639" r:id="rId10"/>
    <p:sldId id="640" r:id="rId11"/>
    <p:sldId id="711" r:id="rId12"/>
    <p:sldId id="629" r:id="rId13"/>
  </p:sldIdLst>
  <p:sldSz cx="12192000" cy="6858000"/>
  <p:notesSz cx="6858000" cy="9144000"/>
  <p:embeddedFontLst>
    <p:embeddedFont>
      <p:font typeface="Arial Narrow" panose="020B0606020202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9" roundtripDataSignature="AMtx7mhFXiedstfEP1KnXxiq2oxvixI1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671"/>
    <a:srgbClr val="F29545"/>
    <a:srgbClr val="168638"/>
    <a:srgbClr val="FFFFFF"/>
    <a:srgbClr val="A8322C"/>
    <a:srgbClr val="910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4404" autoAdjust="0"/>
  </p:normalViewPr>
  <p:slideViewPr>
    <p:cSldViewPr snapToGrid="0">
      <p:cViewPr varScale="1">
        <p:scale>
          <a:sx n="70" d="100"/>
          <a:sy n="70" d="100"/>
        </p:scale>
        <p:origin x="66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10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99" Type="http://customschemas.google.com/relationships/presentationmetadata" Target="meta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10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DeepSeekv3</a:t>
            </a:r>
            <a:r>
              <a:rPr lang="en-GB" baseline="0"/>
              <a:t> FP8 Performnace--EP64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>
        <c:manualLayout>
          <c:layoutTarget val="inner"/>
          <c:xMode val="edge"/>
          <c:yMode val="edge"/>
          <c:x val="0.14462879105216597"/>
          <c:y val="8.9025982351355767E-2"/>
          <c:w val="0.73557462904449911"/>
          <c:h val="0.8144771116190813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'工作表4 (2)'!$A$8</c:f>
              <c:strCache>
                <c:ptCount val="1"/>
                <c:pt idx="0">
                  <c:v>Throughput/Chip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'工作表4 (2)'!$J$1:$M$1</c:f>
              <c:numCache>
                <c:formatCode>General</c:formatCode>
                <c:ptCount val="4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</c:numCache>
            </c:numRef>
          </c:cat>
          <c:val>
            <c:numRef>
              <c:f>'工作表4 (2)'!$J$8:$M$8</c:f>
              <c:numCache>
                <c:formatCode>0</c:formatCode>
                <c:ptCount val="4"/>
                <c:pt idx="0">
                  <c:v>6210</c:v>
                </c:pt>
                <c:pt idx="1">
                  <c:v>6897</c:v>
                </c:pt>
                <c:pt idx="2">
                  <c:v>7253</c:v>
                </c:pt>
                <c:pt idx="3">
                  <c:v>7283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4-4ED0-BEAC-062D654921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82156719"/>
        <c:axId val="1182149519"/>
      </c:barChart>
      <c:lineChart>
        <c:grouping val="standard"/>
        <c:varyColors val="0"/>
        <c:ser>
          <c:idx val="0"/>
          <c:order val="0"/>
          <c:tx>
            <c:strRef>
              <c:f>'工作表4 (2)'!$A$7</c:f>
              <c:strCache>
                <c:ptCount val="1"/>
                <c:pt idx="0">
                  <c:v>TPOT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'工作表4 (2)'!$J$1:$M$1</c:f>
              <c:numCache>
                <c:formatCode>General</c:formatCode>
                <c:ptCount val="4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</c:numCache>
            </c:numRef>
          </c:cat>
          <c:val>
            <c:numRef>
              <c:f>'工作表4 (2)'!$J$7:$M$7</c:f>
              <c:numCache>
                <c:formatCode>0</c:formatCode>
                <c:ptCount val="4"/>
                <c:pt idx="0">
                  <c:v>41</c:v>
                </c:pt>
                <c:pt idx="1">
                  <c:v>72</c:v>
                </c:pt>
                <c:pt idx="2">
                  <c:v>137</c:v>
                </c:pt>
                <c:pt idx="3">
                  <c:v>273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24-4ED0-BEAC-062D654921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5629919"/>
        <c:axId val="1335634719"/>
      </c:lineChart>
      <c:catAx>
        <c:axId val="11821567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Batch/Chip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182149519"/>
        <c:crosses val="autoZero"/>
        <c:auto val="1"/>
        <c:lblAlgn val="ctr"/>
        <c:lblOffset val="100"/>
        <c:noMultiLvlLbl val="0"/>
      </c:catAx>
      <c:valAx>
        <c:axId val="1182149519"/>
        <c:scaling>
          <c:orientation val="minMax"/>
          <c:min val="3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Throughput (Token/s/Chip)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182156719"/>
        <c:crosses val="autoZero"/>
        <c:crossBetween val="between"/>
      </c:valAx>
      <c:valAx>
        <c:axId val="133563471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TPOT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35629919"/>
        <c:crosses val="max"/>
        <c:crossBetween val="between"/>
      </c:valAx>
      <c:catAx>
        <c:axId val="1335629919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335634719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2684519840803399"/>
          <c:y val="8.7497539795035842E-2"/>
          <c:w val="0.33968932994419582"/>
          <c:h val="0.105330395974552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CH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CC2EE3C6-0059-6B2C-83D4-192F38C1E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60F92C22-0BB8-E50D-AB16-DAB3F8C793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59214185-8AB9-F63A-CA23-29BBDDB169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625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3834707E-D329-5729-5B92-F7B03063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CDA81848-C4D6-1E00-7030-B9CA0AB38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5A5A2A73-5C84-DF2B-D702-648453589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035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5074055B-029D-E18E-78BF-371FBB2C1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ADC8C207-34BF-09B6-D73E-325A14DEB0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ECCD01D5-4D33-0B39-35A7-50834B2630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80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7356A504-F03E-9E8C-80EA-1690EF70A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7E5FFC2B-F5D7-B7D9-6216-8ED0334F1D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390EAA32-1258-CD61-AC21-748798FB14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439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DAD645B-9DA1-306F-B9F0-35047690E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1F2F4A90-7F94-3E5F-23EC-E90B46CD3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CAA40DE6-EB27-B5BD-8B71-D393EC54FC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30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C1BF915-F77A-12FF-23DA-357CBA4CC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035F2AE3-3184-D6F7-9605-1219449A6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E5AE94CD-5A94-6AF8-A970-9D5C0E6B2A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8707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DE68B98C-1BF4-4B51-0E16-1D06F923D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DC88F96A-DC61-1BA8-55E0-F3F8104EE1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FE144181-6E55-DAF1-CEDC-FCFDA7C0CC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427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FE1AE2E2-5C43-9A4F-0F9C-C07CAE09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9DAAD11D-CAE8-019F-2819-01BBA68322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1BA24ED8-0171-C460-69F3-D47541EC4B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843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2A5A407-C7D8-4E4C-EAEB-273EE432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1DDDF639-2410-BA78-D968-24560D2C0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ECCE0281-C386-FAF7-2982-16E81C9A98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287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620"/>
              <a:buChar char="•"/>
              <a:defRPr/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1">
  <p:cSld name="Code Slide 1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16500" y="990573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373761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2286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49586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747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Char char="•"/>
              <a:defRPr sz="1904">
                <a:solidFill>
                  <a:schemeClr val="dk1"/>
                </a:solidFill>
              </a:defRPr>
            </a:lvl3pPr>
            <a:lvl4pPr marL="1828800" lvl="3" indent="-3011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951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8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6096000" y="990573"/>
            <a:ext cx="6102077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8000" tIns="252000" rIns="0" bIns="45700" anchor="t" anchorCtr="0">
            <a:noAutofit/>
          </a:bodyPr>
          <a:lstStyle>
            <a:lvl1pPr marL="457200" lvl="0" indent="-228600" algn="l">
              <a:lnSpc>
                <a:spcPct val="55538"/>
              </a:lnSpc>
              <a:spcBef>
                <a:spcPts val="1270"/>
              </a:spcBef>
              <a:spcAft>
                <a:spcPts val="0"/>
              </a:spcAft>
              <a:buSzPts val="1714"/>
              <a:buNone/>
              <a:defRPr sz="1904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2">
  <p:cSld name="Code Slide 2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16500" y="990573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373761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2286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49586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747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Char char="•"/>
              <a:defRPr sz="1904">
                <a:solidFill>
                  <a:schemeClr val="dk1"/>
                </a:solidFill>
              </a:defRPr>
            </a:lvl3pPr>
            <a:lvl4pPr marL="1828800" lvl="3" indent="-3011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951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8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6096000" y="990573"/>
            <a:ext cx="6102077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8000" tIns="252000" rIns="0" bIns="45700" anchor="t" anchorCtr="0">
            <a:noAutofit/>
          </a:bodyPr>
          <a:lstStyle>
            <a:lvl1pPr marL="457200" lvl="0" indent="-228600" algn="l">
              <a:lnSpc>
                <a:spcPct val="55538"/>
              </a:lnSpc>
              <a:spcBef>
                <a:spcPts val="1270"/>
              </a:spcBef>
              <a:spcAft>
                <a:spcPts val="0"/>
              </a:spcAft>
              <a:buSzPts val="1714"/>
              <a:buNone/>
              <a:defRPr sz="1904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6"/>
          <p:cNvGrpSpPr/>
          <p:nvPr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24" name="Google Shape;24;p6"/>
            <p:cNvPicPr preferRelativeResize="0"/>
            <p:nvPr/>
          </p:nvPicPr>
          <p:blipFill rotWithShape="1">
            <a:blip r:embed="rId2">
              <a:alphaModFix/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6"/>
            <p:cNvPicPr preferRelativeResize="0"/>
            <p:nvPr/>
          </p:nvPicPr>
          <p:blipFill rotWithShape="1">
            <a:blip r:embed="rId2">
              <a:alphaModFix/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6"/>
          <p:cNvSpPr/>
          <p:nvPr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89" y="282948"/>
            <a:ext cx="1767831" cy="29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subTitle" idx="1"/>
          </p:nvPr>
        </p:nvSpPr>
        <p:spPr>
          <a:xfrm>
            <a:off x="381487" y="3115708"/>
            <a:ext cx="6095742" cy="38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2286"/>
              <a:buNone/>
              <a:defRPr sz="254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81486" y="1854817"/>
            <a:ext cx="10667548" cy="11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 sz="3809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"/>
          <p:cNvSpPr/>
          <p:nvPr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1787" y="3246606"/>
            <a:ext cx="2448726" cy="210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1186" y="6005221"/>
            <a:ext cx="347027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 descr="A picture containing ax, vector graphics, too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97284" y="5678622"/>
            <a:ext cx="297421" cy="24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75152" y="6374731"/>
            <a:ext cx="341685" cy="23638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/>
          </a:p>
        </p:txBody>
      </p:sp>
      <p:sp>
        <p:nvSpPr>
          <p:cNvPr id="39" name="Google Shape;39;p6"/>
          <p:cNvSpPr txBox="1"/>
          <p:nvPr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alibri"/>
              <a:buNone/>
            </a:pPr>
            <a:r>
              <a:rPr lang="en-US" sz="190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-US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381487" y="3884883"/>
            <a:ext cx="6095742" cy="171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905"/>
              <a:buNone/>
              <a:defRPr sz="2117">
                <a:solidFill>
                  <a:schemeClr val="accent3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522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E0C66A2-8627-414E-981C-541940719BAF}" type="datetime1">
              <a:rPr lang="zh-CN" altLang="en-US" smtClean="0"/>
              <a:t>2025/7/28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2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16A3985-B2B5-4012-9CB4-876599AD6DCA}" type="datetime1">
              <a:rPr lang="zh-CN" altLang="en-US" smtClean="0"/>
              <a:t>2025/7/28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4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89" y="282948"/>
            <a:ext cx="1767831" cy="294643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487" y="3115708"/>
            <a:ext cx="6095742" cy="380990"/>
          </a:xfrm>
        </p:spPr>
        <p:txBody>
          <a:bodyPr lIns="0" tIns="0" rIns="0" bIns="0" anchor="b"/>
          <a:lstStyle>
            <a:lvl1pPr marL="0" indent="0" algn="l">
              <a:buNone/>
              <a:defRPr sz="2540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486" y="1854817"/>
            <a:ext cx="10667548" cy="1142969"/>
          </a:xfrm>
        </p:spPr>
        <p:txBody>
          <a:bodyPr anchor="t"/>
          <a:lstStyle>
            <a:lvl1pPr>
              <a:defRPr sz="3810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1787" y="3246606"/>
            <a:ext cx="2448726" cy="2101406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186" y="6005221"/>
            <a:ext cx="347027" cy="297807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7284" y="5678622"/>
            <a:ext cx="297421" cy="24467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5152" y="6374731"/>
            <a:ext cx="341685" cy="236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b="1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905" b="0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905" b="0" i="0" noProof="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487" y="3884883"/>
            <a:ext cx="6095742" cy="1713889"/>
          </a:xfrm>
        </p:spPr>
        <p:txBody>
          <a:bodyPr/>
          <a:lstStyle>
            <a:lvl1pPr marL="0" indent="0">
              <a:buNone/>
              <a:defRPr sz="2117">
                <a:solidFill>
                  <a:schemeClr val="accent3"/>
                </a:solidFill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62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/>
        </p:nvSpPr>
        <p:spPr>
          <a:xfrm>
            <a:off x="0" y="3"/>
            <a:ext cx="609574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475" tIns="1181050" rIns="0" bIns="45700" anchor="t" anchorCtr="0">
            <a:noAutofit/>
          </a:bodyPr>
          <a:lstStyle/>
          <a:p>
            <a:pPr marL="0" marR="0" lvl="0" indent="0" algn="l" rtl="0">
              <a:lnSpc>
                <a:spcPct val="1102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None/>
            </a:pPr>
            <a:endParaRPr sz="1904" b="0" i="0" u="none" strike="noStrike" cap="non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11;p5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 sz="3809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marR="0" lvl="0" indent="-373761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2286"/>
              <a:buFont typeface="Arial"/>
              <a:buChar char="•"/>
              <a:defRPr sz="2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586" algn="l" rtl="0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Char char="•"/>
              <a:defRPr sz="21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7470" algn="l" rtl="0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Char char="•"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1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Char char="•"/>
              <a:defRPr sz="12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1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8"/>
              <a:buFont typeface="Arial"/>
              <a:buChar char="•"/>
              <a:defRPr sz="11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/>
          <p:nvPr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" name="Google Shape;14;p5"/>
          <p:cNvSpPr/>
          <p:nvPr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" name="Google Shape;1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9708" y="149147"/>
            <a:ext cx="981397" cy="8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6504" y="6517136"/>
            <a:ext cx="1170551" cy="195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5"/>
          <p:cNvGrpSpPr/>
          <p:nvPr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0" name="Google Shape;20;p5"/>
            <p:cNvPicPr preferRelativeResize="0"/>
            <p:nvPr/>
          </p:nvPicPr>
          <p:blipFill rotWithShape="1">
            <a:blip r:embed="rId8">
              <a:alphaModFix/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5"/>
            <p:cNvPicPr preferRelativeResize="0"/>
            <p:nvPr/>
          </p:nvPicPr>
          <p:blipFill rotWithShape="1">
            <a:blip r:embed="rId8">
              <a:alphaModFix/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8" r:id="rId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21F4A92-B526-C0E2-7CA3-0721D7897FD8}"/>
              </a:ext>
            </a:extLst>
          </p:cNvPr>
          <p:cNvSpPr txBox="1">
            <a:spLocks/>
          </p:cNvSpPr>
          <p:nvPr userDrawn="1"/>
        </p:nvSpPr>
        <p:spPr>
          <a:xfrm>
            <a:off x="0" y="3"/>
            <a:ext cx="6095742" cy="6858000"/>
          </a:xfrm>
          <a:prstGeom prst="rect">
            <a:avLst/>
          </a:prstGeom>
          <a:solidFill>
            <a:srgbClr val="FFFFFF"/>
          </a:solidFill>
        </p:spPr>
        <p:txBody>
          <a:bodyPr lIns="571476" tIns="1181050" rIns="0"/>
          <a:lstStyle>
            <a:lvl1pPr marL="0" indent="0" algn="l" defTabSz="720000" rtl="0" eaLnBrk="1" latinLnBrk="0" hangingPunct="1">
              <a:lnSpc>
                <a:spcPts val="2100"/>
              </a:lnSpc>
              <a:spcBef>
                <a:spcPts val="1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lang="en-US" sz="1800" b="0" i="0" kern="1200" dirty="0" smtClean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287996" indent="0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503996" indent="0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719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935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CH" sz="1905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dirty="0"/>
              <a:t>First line of text</a:t>
            </a:r>
          </a:p>
          <a:p>
            <a:pPr lvl="1"/>
            <a:r>
              <a:rPr lang="en-US" dirty="0"/>
              <a:t>Subtitle</a:t>
            </a:r>
          </a:p>
          <a:p>
            <a:pPr lvl="2"/>
            <a:r>
              <a:rPr lang="en-US" dirty="0"/>
              <a:t>Sub-subtitle</a:t>
            </a:r>
          </a:p>
          <a:p>
            <a:pPr lvl="3"/>
            <a:r>
              <a:rPr lang="en-US" dirty="0"/>
              <a:t>Normally this should not be here</a:t>
            </a:r>
          </a:p>
          <a:p>
            <a:pPr lvl="4"/>
            <a:r>
              <a:rPr lang="en-US" dirty="0"/>
              <a:t>This level should not be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18D25101-8D3A-4FCE-AD45-EFF7381E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10CD0060-CF93-4A5C-B8B0-87FB8F1D783B}" type="datetime1">
              <a:rPr lang="zh-CN" altLang="en-US" smtClean="0"/>
              <a:t>2025/7/28</a:t>
            </a:fld>
            <a:endParaRPr lang="en-US" dirty="0"/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9FD5FD96-2F1C-A83C-31B3-F7A0C195B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9038FDA-08BA-A66A-1241-36A63C5958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D4EFA1-A84C-F8AD-9799-5ACEE8E43DC7}"/>
              </a:ext>
            </a:extLst>
          </p:cNvPr>
          <p:cNvGrpSpPr/>
          <p:nvPr userDrawn="1"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51C634-BBE7-C8AC-9A88-CD89B5500A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97D5C1-9506-E7FC-7C0D-931DA2D5FC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177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7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izhang@iis.ee.ethz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tbenz@iis.ee.ethz.ch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381484" y="1723799"/>
            <a:ext cx="10957075" cy="73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Calibri"/>
              <a:buNone/>
            </a:pPr>
            <a:r>
              <a:rPr lang="en-US" dirty="0"/>
              <a:t>SoftHier Bi-Weekly Meeting</a:t>
            </a:r>
            <a:endParaRPr dirty="0"/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2"/>
          </p:nvPr>
        </p:nvSpPr>
        <p:spPr>
          <a:xfrm>
            <a:off x="381487" y="3441348"/>
            <a:ext cx="6095742" cy="227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90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Chi Zhang</a:t>
            </a:r>
            <a:r>
              <a:rPr lang="en-US"/>
              <a:t>		</a:t>
            </a:r>
            <a:r>
              <a:rPr lang="en-US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chizhang@iis.ee.ethz.ch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890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Thomas Benz</a:t>
            </a:r>
            <a:r>
              <a:rPr lang="en-US"/>
              <a:t>	 	</a:t>
            </a:r>
            <a:r>
              <a:rPr lang="en-US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tbenz@iis.ee.ethz.ch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890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Luca Colagrande</a:t>
            </a:r>
            <a:r>
              <a:rPr lang="en-US"/>
              <a:t>	</a:t>
            </a:r>
            <a:r>
              <a:rPr lang="en-US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colluca@iis.ee.ethz.ch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905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905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E5595979-2D38-4245-A926-E41950DB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9E265B50-A2CF-8B84-30BA-79E3D3D6D1F9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600" b="0" i="0" u="none" strike="noStrike" cap="none" dirty="0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More Network-on-Wafer Topology to Evaluate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E43DCC9F-1646-0562-2654-1C489382AD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34AB93-7A66-24E6-D912-29D4350F8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952349"/>
            <a:ext cx="11140440" cy="28550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0ECC06-B7FB-84C3-CD4F-21A6EBBD8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" y="3647808"/>
            <a:ext cx="11140440" cy="24147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BE22A57-36F7-EA76-C68D-91FD8975CDA0}"/>
              </a:ext>
            </a:extLst>
          </p:cNvPr>
          <p:cNvSpPr txBox="1"/>
          <p:nvPr/>
        </p:nvSpPr>
        <p:spPr>
          <a:xfrm>
            <a:off x="713232" y="6059876"/>
            <a:ext cx="11401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i="1" dirty="0" err="1"/>
              <a:t>Iff</a:t>
            </a:r>
            <a:r>
              <a:rPr lang="en-CH" sz="1200" i="1" dirty="0"/>
              <a:t>, Patrick, Maciej Besta, and Torsten Hoefler. "</a:t>
            </a:r>
            <a:r>
              <a:rPr lang="en-CH" sz="1200" i="1" dirty="0" err="1"/>
              <a:t>FoldedHexaTorus</a:t>
            </a:r>
            <a:r>
              <a:rPr lang="en-CH" sz="1200" i="1" dirty="0"/>
              <a:t>: An Inter-Chiplet Interconnect Topology for Chiplet-based Systems using Organic and Glass Substrates." </a:t>
            </a:r>
            <a:r>
              <a:rPr lang="en-CH" sz="1200" i="1" dirty="0" err="1"/>
              <a:t>arXiv</a:t>
            </a:r>
            <a:r>
              <a:rPr lang="en-CH" sz="1200" i="1" dirty="0"/>
              <a:t> preprint arXiv:2504.19878 (2025).</a:t>
            </a:r>
          </a:p>
        </p:txBody>
      </p:sp>
    </p:spTree>
    <p:extLst>
      <p:ext uri="{BB962C8B-B14F-4D97-AF65-F5344CB8AC3E}">
        <p14:creationId xmlns:p14="http://schemas.microsoft.com/office/powerpoint/2010/main" val="21188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83D213B8-1B44-D8C3-BD4E-4A71D4F7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52B24CBC-246D-A713-7BC5-2D9482B7DF9D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Plan For Next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9C2D995F-FC9D-3A5F-71E2-BC443D7D3C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11AF70-FF5B-88AD-9C0E-A96335C43A73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10729453" cy="511628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We are going to merge SoftHier branch to main branch of GVSoC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Including new features (collective </a:t>
            </a:r>
            <a:r>
              <a:rPr lang="en-US" altLang="zh-CN" sz="2012" dirty="0" err="1">
                <a:solidFill>
                  <a:srgbClr val="000000"/>
                </a:solidFill>
                <a:latin typeface="Calibri Light"/>
              </a:rPr>
              <a:t>opertion</a:t>
            </a: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) in NoC model and </a:t>
            </a:r>
            <a:r>
              <a:rPr lang="en-US" altLang="zh-CN" sz="2012" dirty="0" err="1">
                <a:solidFill>
                  <a:srgbClr val="000000"/>
                </a:solidFill>
                <a:latin typeface="Calibri Light"/>
              </a:rPr>
              <a:t>iDMA</a:t>
            </a: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 model to be merged to main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And also align with main branch development</a:t>
            </a:r>
          </a:p>
          <a:p>
            <a:pPr>
              <a:defRPr/>
            </a:pPr>
            <a:r>
              <a:rPr lang="en-US" altLang="zh-CN" sz="2435" dirty="0">
                <a:solidFill>
                  <a:srgbClr val="000000"/>
                </a:solidFill>
                <a:latin typeface="Calibri Light"/>
              </a:rPr>
              <a:t>We are going to move our focus on area cost analysis for (</a:t>
            </a:r>
            <a:r>
              <a:rPr lang="en-US" altLang="zh-CN" sz="2435" dirty="0" err="1">
                <a:solidFill>
                  <a:srgbClr val="000000"/>
                </a:solidFill>
                <a:latin typeface="Calibri Light"/>
              </a:rPr>
              <a:t>reduction+multicast</a:t>
            </a:r>
            <a:r>
              <a:rPr lang="en-US" altLang="zh-CN" sz="2435" dirty="0">
                <a:solidFill>
                  <a:srgbClr val="000000"/>
                </a:solidFill>
                <a:latin typeface="Calibri Light"/>
              </a:rPr>
              <a:t>) features on the NoC, turn to RTL development</a:t>
            </a:r>
          </a:p>
        </p:txBody>
      </p:sp>
    </p:spTree>
    <p:extLst>
      <p:ext uri="{BB962C8B-B14F-4D97-AF65-F5344CB8AC3E}">
        <p14:creationId xmlns:p14="http://schemas.microsoft.com/office/powerpoint/2010/main" val="147961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SoftHier Progress General Updates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9791A3-751E-0936-B276-2CA1AF34111C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9883943" cy="128930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35" dirty="0">
                <a:solidFill>
                  <a:srgbClr val="000000"/>
                </a:solidFill>
                <a:latin typeface="Calibri Light"/>
              </a:rPr>
              <a:t>DeepSeek-V3 on SoftHier: Decoding Analysis with FP8</a:t>
            </a:r>
          </a:p>
          <a:p>
            <a:pPr>
              <a:defRPr/>
            </a:pPr>
            <a:r>
              <a:rPr lang="en-US" altLang="zh-CN" sz="2435" dirty="0">
                <a:solidFill>
                  <a:srgbClr val="000000"/>
                </a:solidFill>
                <a:latin typeface="Calibri Light"/>
              </a:rPr>
              <a:t>Chip2Chip Interconnect Analyze under high Expert-Parallelism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C785C796-4749-62B9-C2ED-7A4B153E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B65A6769-73C2-DB9D-4141-7169B940B60A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DeepSeekV3 Dataflow on SoftHier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0B49ABDD-3C06-E9D3-1D93-18CB20843C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78268B-7346-5BB0-C4BE-01F6D650B9B9}"/>
              </a:ext>
            </a:extLst>
          </p:cNvPr>
          <p:cNvGrpSpPr/>
          <p:nvPr/>
        </p:nvGrpSpPr>
        <p:grpSpPr>
          <a:xfrm>
            <a:off x="5394960" y="567605"/>
            <a:ext cx="6543039" cy="1444176"/>
            <a:chOff x="72348" y="4833197"/>
            <a:chExt cx="6827017" cy="150685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C7BD1B-1925-6E3F-D47D-F4667C4A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1642" r="50606" b="71255"/>
            <a:stretch>
              <a:fillRect/>
            </a:stretch>
          </p:blipFill>
          <p:spPr>
            <a:xfrm>
              <a:off x="2919373" y="4833197"/>
              <a:ext cx="876556" cy="18423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54F9EB5-8D35-65A7-DF96-69F388AB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105" b="92826"/>
            <a:stretch>
              <a:fillRect/>
            </a:stretch>
          </p:blipFill>
          <p:spPr>
            <a:xfrm>
              <a:off x="72348" y="5236485"/>
              <a:ext cx="1027413" cy="18609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C0CD5EC-23E5-9C16-9E9C-3CD25456C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95" r="15502" b="84907"/>
            <a:stretch>
              <a:fillRect/>
            </a:stretch>
          </p:blipFill>
          <p:spPr>
            <a:xfrm>
              <a:off x="1183493" y="5137111"/>
              <a:ext cx="1499523" cy="18669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B577F58-0F94-E92C-CC49-91FE727A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930" r="40988" b="78358"/>
            <a:stretch>
              <a:fillRect/>
            </a:stretch>
          </p:blipFill>
          <p:spPr>
            <a:xfrm>
              <a:off x="1184109" y="5347967"/>
              <a:ext cx="1047243" cy="1741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232B8D5-9B58-64D0-8E50-CA1B46D1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8934" r="50606" b="63963"/>
            <a:stretch>
              <a:fillRect/>
            </a:stretch>
          </p:blipFill>
          <p:spPr>
            <a:xfrm>
              <a:off x="2927236" y="5090535"/>
              <a:ext cx="876556" cy="18423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B015C82-A39A-3AF2-F275-61B7A64A3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730" r="50606" b="57167"/>
            <a:stretch>
              <a:fillRect/>
            </a:stretch>
          </p:blipFill>
          <p:spPr>
            <a:xfrm>
              <a:off x="3891160" y="5337840"/>
              <a:ext cx="876556" cy="184237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048C41-FC5C-ABDF-BF01-33FA11AD8452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 flipV="1">
              <a:off x="1099761" y="5230457"/>
              <a:ext cx="83732" cy="99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5B263D2-2E4C-EE43-5D8B-27EF7848CDAF}"/>
                </a:ext>
              </a:extLst>
            </p:cNvPr>
            <p:cNvCxnSpPr>
              <a:stCxn id="35" idx="3"/>
              <a:endCxn id="37" idx="1"/>
            </p:cNvCxnSpPr>
            <p:nvPr/>
          </p:nvCxnSpPr>
          <p:spPr>
            <a:xfrm>
              <a:off x="1099761" y="5329532"/>
              <a:ext cx="84348" cy="105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0E0DAAF1-B6DF-04EC-3549-D99A99C3FF39}"/>
                </a:ext>
              </a:extLst>
            </p:cNvPr>
            <p:cNvSpPr/>
            <p:nvPr/>
          </p:nvSpPr>
          <p:spPr>
            <a:xfrm>
              <a:off x="2685373" y="5114801"/>
              <a:ext cx="84138" cy="30777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436071E-B39F-05D1-D4B8-215CF951771E}"/>
                </a:ext>
              </a:extLst>
            </p:cNvPr>
            <p:cNvCxnSpPr>
              <a:cxnSpLocks/>
              <a:stCxn id="42" idx="0"/>
              <a:endCxn id="34" idx="1"/>
            </p:cNvCxnSpPr>
            <p:nvPr/>
          </p:nvCxnSpPr>
          <p:spPr>
            <a:xfrm flipV="1">
              <a:off x="2769511" y="4925316"/>
              <a:ext cx="149862" cy="189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AB17CBE-0DD4-2BCD-C766-46C19532C744}"/>
                </a:ext>
              </a:extLst>
            </p:cNvPr>
            <p:cNvCxnSpPr>
              <a:cxnSpLocks/>
              <a:stCxn id="42" idx="0"/>
              <a:endCxn id="38" idx="1"/>
            </p:cNvCxnSpPr>
            <p:nvPr/>
          </p:nvCxnSpPr>
          <p:spPr>
            <a:xfrm>
              <a:off x="2769511" y="5114801"/>
              <a:ext cx="157725" cy="67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A4F9453-3BE0-7F35-3E3E-E2D7086BBA0A}"/>
                </a:ext>
              </a:extLst>
            </p:cNvPr>
            <p:cNvCxnSpPr>
              <a:stCxn id="37" idx="3"/>
            </p:cNvCxnSpPr>
            <p:nvPr/>
          </p:nvCxnSpPr>
          <p:spPr>
            <a:xfrm flipV="1">
              <a:off x="2231352" y="5422579"/>
              <a:ext cx="542921" cy="12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47DE94DD-0824-52F0-0EAC-33A22A8DD529}"/>
                </a:ext>
              </a:extLst>
            </p:cNvPr>
            <p:cNvSpPr/>
            <p:nvPr/>
          </p:nvSpPr>
          <p:spPr>
            <a:xfrm rot="10800000">
              <a:off x="3799798" y="4921470"/>
              <a:ext cx="84138" cy="30777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83B9264-A7A0-2466-38F6-24B72E40989F}"/>
                </a:ext>
              </a:extLst>
            </p:cNvPr>
            <p:cNvCxnSpPr>
              <a:stCxn id="42" idx="2"/>
              <a:endCxn id="39" idx="1"/>
            </p:cNvCxnSpPr>
            <p:nvPr/>
          </p:nvCxnSpPr>
          <p:spPr>
            <a:xfrm>
              <a:off x="2769511" y="5422579"/>
              <a:ext cx="1121649" cy="7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99FD27B-ED68-4AFB-4675-9AA725E1F449}"/>
                </a:ext>
              </a:extLst>
            </p:cNvPr>
            <p:cNvCxnSpPr>
              <a:stCxn id="46" idx="1"/>
              <a:endCxn id="39" idx="1"/>
            </p:cNvCxnSpPr>
            <p:nvPr/>
          </p:nvCxnSpPr>
          <p:spPr>
            <a:xfrm>
              <a:off x="3883936" y="5075359"/>
              <a:ext cx="7224" cy="354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FE0219-3312-C1FD-2D33-083DE1E3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3715" r="50606" b="49182"/>
            <a:stretch>
              <a:fillRect/>
            </a:stretch>
          </p:blipFill>
          <p:spPr>
            <a:xfrm>
              <a:off x="4931505" y="5337840"/>
              <a:ext cx="876556" cy="184237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A6F5291-207C-D6C1-9BA0-31452065DD81}"/>
                </a:ext>
              </a:extLst>
            </p:cNvPr>
            <p:cNvCxnSpPr>
              <a:stCxn id="39" idx="3"/>
              <a:endCxn id="49" idx="1"/>
            </p:cNvCxnSpPr>
            <p:nvPr/>
          </p:nvCxnSpPr>
          <p:spPr>
            <a:xfrm>
              <a:off x="4767716" y="5429959"/>
              <a:ext cx="163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7234320-9BA5-0939-05ED-4433B30E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0115" r="45752" b="42393"/>
            <a:stretch>
              <a:fillRect/>
            </a:stretch>
          </p:blipFill>
          <p:spPr>
            <a:xfrm>
              <a:off x="5936663" y="5327739"/>
              <a:ext cx="962702" cy="19433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C1A5BC4-B418-4510-9CB0-028C26320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" t="57313" r="43822" b="36227"/>
            <a:stretch>
              <a:fillRect/>
            </a:stretch>
          </p:blipFill>
          <p:spPr>
            <a:xfrm>
              <a:off x="1310598" y="5744577"/>
              <a:ext cx="996950" cy="16756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CA4CD3B-5135-A5D9-20F6-AD877B4C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4741" r="885" b="28799"/>
            <a:stretch>
              <a:fillRect/>
            </a:stretch>
          </p:blipFill>
          <p:spPr>
            <a:xfrm>
              <a:off x="72348" y="6172484"/>
              <a:ext cx="1758950" cy="16756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0AB96AA-60B1-4CC3-424D-5E7C2FDD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" t="71351" r="29310" b="21945"/>
            <a:stretch>
              <a:fillRect/>
            </a:stretch>
          </p:blipFill>
          <p:spPr>
            <a:xfrm>
              <a:off x="1948402" y="6166134"/>
              <a:ext cx="1254495" cy="173919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0719103-B97C-3C6B-28C7-C3B724DCD760}"/>
                </a:ext>
              </a:extLst>
            </p:cNvPr>
            <p:cNvCxnSpPr>
              <a:stCxn id="49" idx="3"/>
              <a:endCxn id="51" idx="1"/>
            </p:cNvCxnSpPr>
            <p:nvPr/>
          </p:nvCxnSpPr>
          <p:spPr>
            <a:xfrm flipV="1">
              <a:off x="5808061" y="5424908"/>
              <a:ext cx="128602" cy="5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092CD7-4CE4-58C6-F682-EB788F59F998}"/>
                </a:ext>
              </a:extLst>
            </p:cNvPr>
            <p:cNvCxnSpPr>
              <a:cxnSpLocks/>
              <a:stCxn id="52" idx="1"/>
              <a:endCxn id="53" idx="1"/>
            </p:cNvCxnSpPr>
            <p:nvPr/>
          </p:nvCxnSpPr>
          <p:spPr>
            <a:xfrm flipH="1">
              <a:off x="72348" y="5828362"/>
              <a:ext cx="1238250" cy="427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BCBF2AC-96C6-6330-64DC-0332FD3ECAA6}"/>
                </a:ext>
              </a:extLst>
            </p:cNvPr>
            <p:cNvCxnSpPr>
              <a:cxnSpLocks/>
              <a:stCxn id="53" idx="3"/>
              <a:endCxn id="54" idx="1"/>
            </p:cNvCxnSpPr>
            <p:nvPr/>
          </p:nvCxnSpPr>
          <p:spPr>
            <a:xfrm flipV="1">
              <a:off x="1831298" y="6253094"/>
              <a:ext cx="117104" cy="3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DAA41BA-6224-4ABF-D863-30F4349E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7899" r="90" b="14600"/>
            <a:stretch>
              <a:fillRect/>
            </a:stretch>
          </p:blipFill>
          <p:spPr>
            <a:xfrm>
              <a:off x="3323126" y="6145439"/>
              <a:ext cx="1773079" cy="194614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5F1B516-AF74-76F8-2575-E4F5991027D1}"/>
                </a:ext>
              </a:extLst>
            </p:cNvPr>
            <p:cNvCxnSpPr>
              <a:cxnSpLocks/>
              <a:stCxn id="54" idx="3"/>
              <a:endCxn id="58" idx="1"/>
            </p:cNvCxnSpPr>
            <p:nvPr/>
          </p:nvCxnSpPr>
          <p:spPr>
            <a:xfrm flipV="1">
              <a:off x="3202897" y="6242746"/>
              <a:ext cx="120229" cy="10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BEEABAA-478D-3E2B-18B1-79A464BDE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6220" r="27999" b="8125"/>
            <a:stretch>
              <a:fillRect/>
            </a:stretch>
          </p:blipFill>
          <p:spPr>
            <a:xfrm>
              <a:off x="5266409" y="6193315"/>
              <a:ext cx="1277779" cy="146738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25988-EF2A-4850-25FC-E00B3DCBEAA5}"/>
                </a:ext>
              </a:extLst>
            </p:cNvPr>
            <p:cNvCxnSpPr>
              <a:cxnSpLocks/>
              <a:stCxn id="63" idx="1"/>
              <a:endCxn id="52" idx="3"/>
            </p:cNvCxnSpPr>
            <p:nvPr/>
          </p:nvCxnSpPr>
          <p:spPr>
            <a:xfrm flipH="1">
              <a:off x="2307548" y="5828362"/>
              <a:ext cx="1730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02D3A31-5E06-F84A-2A48-AE9B9F468B4E}"/>
                </a:ext>
              </a:extLst>
            </p:cNvPr>
            <p:cNvCxnSpPr>
              <a:cxnSpLocks/>
              <a:stCxn id="58" idx="3"/>
              <a:endCxn id="60" idx="1"/>
            </p:cNvCxnSpPr>
            <p:nvPr/>
          </p:nvCxnSpPr>
          <p:spPr>
            <a:xfrm>
              <a:off x="5096205" y="6242746"/>
              <a:ext cx="170204" cy="2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004E1F6-0D10-1494-EFDE-58CAFD73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105" b="92826"/>
            <a:stretch>
              <a:fillRect/>
            </a:stretch>
          </p:blipFill>
          <p:spPr>
            <a:xfrm>
              <a:off x="4037831" y="5735315"/>
              <a:ext cx="1027413" cy="186093"/>
            </a:xfrm>
            <a:prstGeom prst="rect">
              <a:avLst/>
            </a:prstGeom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CA6B696-07DC-4E0C-D765-A10D4BC4EE18}"/>
                </a:ext>
              </a:extLst>
            </p:cNvPr>
            <p:cNvCxnSpPr>
              <a:stCxn id="51" idx="2"/>
              <a:endCxn id="63" idx="3"/>
            </p:cNvCxnSpPr>
            <p:nvPr/>
          </p:nvCxnSpPr>
          <p:spPr>
            <a:xfrm flipH="1">
              <a:off x="5065244" y="5522077"/>
              <a:ext cx="1352770" cy="306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7F7B0A-4D4E-162F-FD62-3069E0A89D21}"/>
              </a:ext>
            </a:extLst>
          </p:cNvPr>
          <p:cNvSpPr/>
          <p:nvPr/>
        </p:nvSpPr>
        <p:spPr>
          <a:xfrm>
            <a:off x="8020287" y="347861"/>
            <a:ext cx="1034637" cy="689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43903-12BC-583D-69C4-5BC265B12F1B}"/>
              </a:ext>
            </a:extLst>
          </p:cNvPr>
          <p:cNvSpPr txBox="1"/>
          <p:nvPr/>
        </p:nvSpPr>
        <p:spPr>
          <a:xfrm>
            <a:off x="7794133" y="94353"/>
            <a:ext cx="1736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dirty="0">
                <a:solidFill>
                  <a:srgbClr val="FF0000"/>
                </a:solidFill>
                <a:latin typeface="Calibri Light"/>
              </a:rPr>
              <a:t>Weight Absorption</a:t>
            </a:r>
            <a:endParaRPr lang="en-CH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383F93-B5A4-B37E-93BC-5D5D313EEA2B}"/>
              </a:ext>
            </a:extLst>
          </p:cNvPr>
          <p:cNvSpPr txBox="1">
            <a:spLocks/>
          </p:cNvSpPr>
          <p:nvPr/>
        </p:nvSpPr>
        <p:spPr>
          <a:xfrm>
            <a:off x="316500" y="685801"/>
            <a:ext cx="5255652" cy="293522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MLA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Weight absorption tricks +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FlatMLA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GB" altLang="zh-CN" sz="2400" dirty="0" err="1">
                <a:solidFill>
                  <a:srgbClr val="000000"/>
                </a:solidFill>
                <a:latin typeface="Calibri Light"/>
              </a:rPr>
              <a:t>MoE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First compute shared expert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Dispatch tokens for routed experts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Compute per routed expert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Combine weighted outputs</a:t>
            </a:r>
          </a:p>
        </p:txBody>
      </p:sp>
      <p:pic>
        <p:nvPicPr>
          <p:cNvPr id="7" name="Picture 6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146C2458-9B15-D566-5FF3-37981B43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682" y="2281255"/>
            <a:ext cx="81248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E0880F98-A17E-979D-9F81-48B845940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BB8B4FD9-1488-6E5E-8151-7C02A77B18D2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Expert Parallelism (EP) Approach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08B553D9-FA31-D777-02CF-8A14415DEB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C5D941-C5B2-07FC-0190-E0D9BFFCFE1E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8846752" cy="1175342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Concept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Each chip handles a subset of experts in parallel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Requires heavy inter-chip communication (dispatch &amp; combine)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C4A5B-776A-C4BE-2B9F-F6B3FC0422F5}"/>
              </a:ext>
            </a:extLst>
          </p:cNvPr>
          <p:cNvSpPr/>
          <p:nvPr/>
        </p:nvSpPr>
        <p:spPr>
          <a:xfrm>
            <a:off x="2132764" y="2557141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0</a:t>
            </a:r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120FF0-8F18-D832-1411-743E6CD528AB}"/>
              </a:ext>
            </a:extLst>
          </p:cNvPr>
          <p:cNvSpPr/>
          <p:nvPr/>
        </p:nvSpPr>
        <p:spPr>
          <a:xfrm>
            <a:off x="2132764" y="3471541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1</a:t>
            </a:r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83A6E-B5E8-9F8C-3970-D95D46A9B817}"/>
              </a:ext>
            </a:extLst>
          </p:cNvPr>
          <p:cNvSpPr/>
          <p:nvPr/>
        </p:nvSpPr>
        <p:spPr>
          <a:xfrm>
            <a:off x="2132764" y="4385941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EC6FB1-B8D6-CA3E-159D-5360EA645630}"/>
              </a:ext>
            </a:extLst>
          </p:cNvPr>
          <p:cNvSpPr/>
          <p:nvPr/>
        </p:nvSpPr>
        <p:spPr>
          <a:xfrm>
            <a:off x="2132763" y="5478908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63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7825D1-A68A-AD3C-A403-48CD1B69BA36}"/>
              </a:ext>
            </a:extLst>
          </p:cNvPr>
          <p:cNvSpPr txBox="1"/>
          <p:nvPr/>
        </p:nvSpPr>
        <p:spPr>
          <a:xfrm>
            <a:off x="2359819" y="5131375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……</a:t>
            </a:r>
            <a:endParaRPr lang="en-CH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A01EF9-CC72-A323-015D-B7A64448B49E}"/>
              </a:ext>
            </a:extLst>
          </p:cNvPr>
          <p:cNvSpPr/>
          <p:nvPr/>
        </p:nvSpPr>
        <p:spPr>
          <a:xfrm rot="5400000">
            <a:off x="1762641" y="4263956"/>
            <a:ext cx="3706957" cy="2933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C2C Interconnect</a:t>
            </a:r>
            <a:endParaRPr lang="en-CH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6FB6DF-BD44-98A3-F6D4-1522EE2845AD}"/>
              </a:ext>
            </a:extLst>
          </p:cNvPr>
          <p:cNvCxnSpPr/>
          <p:nvPr/>
        </p:nvCxnSpPr>
        <p:spPr>
          <a:xfrm>
            <a:off x="3029064" y="2836171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57BD77-0FE7-9227-89E7-D628568BAF0C}"/>
              </a:ext>
            </a:extLst>
          </p:cNvPr>
          <p:cNvCxnSpPr/>
          <p:nvPr/>
        </p:nvCxnSpPr>
        <p:spPr>
          <a:xfrm flipH="1">
            <a:off x="3029064" y="3078392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35382B-5A2F-DCBD-7CC1-38B4916E4C8D}"/>
              </a:ext>
            </a:extLst>
          </p:cNvPr>
          <p:cNvCxnSpPr/>
          <p:nvPr/>
        </p:nvCxnSpPr>
        <p:spPr>
          <a:xfrm>
            <a:off x="3029064" y="3733638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FA3B43-2246-D244-0796-EB3F3E2B79AD}"/>
              </a:ext>
            </a:extLst>
          </p:cNvPr>
          <p:cNvCxnSpPr/>
          <p:nvPr/>
        </p:nvCxnSpPr>
        <p:spPr>
          <a:xfrm flipH="1">
            <a:off x="3029064" y="3975859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E02CAC-5EA5-4BDA-3AEA-77D2B8CEBB6C}"/>
              </a:ext>
            </a:extLst>
          </p:cNvPr>
          <p:cNvCxnSpPr/>
          <p:nvPr/>
        </p:nvCxnSpPr>
        <p:spPr>
          <a:xfrm>
            <a:off x="3029064" y="4631105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A0D5F2-594C-9EAC-663F-A25ACFC254A5}"/>
              </a:ext>
            </a:extLst>
          </p:cNvPr>
          <p:cNvCxnSpPr/>
          <p:nvPr/>
        </p:nvCxnSpPr>
        <p:spPr>
          <a:xfrm flipH="1">
            <a:off x="3029064" y="4873326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52FDF10-37A5-3BE5-C094-DBD568519B6D}"/>
              </a:ext>
            </a:extLst>
          </p:cNvPr>
          <p:cNvCxnSpPr/>
          <p:nvPr/>
        </p:nvCxnSpPr>
        <p:spPr>
          <a:xfrm>
            <a:off x="3029064" y="5740239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B5F6EB0-4AC4-8FB6-BB9A-0458E4D71E00}"/>
              </a:ext>
            </a:extLst>
          </p:cNvPr>
          <p:cNvCxnSpPr/>
          <p:nvPr/>
        </p:nvCxnSpPr>
        <p:spPr>
          <a:xfrm flipH="1">
            <a:off x="3029064" y="5982460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50D88F0-4DFD-25D6-A848-E98F564F7228}"/>
              </a:ext>
            </a:extLst>
          </p:cNvPr>
          <p:cNvSpPr/>
          <p:nvPr/>
        </p:nvSpPr>
        <p:spPr>
          <a:xfrm>
            <a:off x="1116212" y="2566742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0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E220E245-520D-29A6-B817-479A837AB370}"/>
              </a:ext>
            </a:extLst>
          </p:cNvPr>
          <p:cNvSpPr/>
          <p:nvPr/>
        </p:nvSpPr>
        <p:spPr>
          <a:xfrm>
            <a:off x="1116212" y="2747855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D1C87A10-C2C5-0672-CFB2-674295D8FC0C}"/>
              </a:ext>
            </a:extLst>
          </p:cNvPr>
          <p:cNvSpPr/>
          <p:nvPr/>
        </p:nvSpPr>
        <p:spPr>
          <a:xfrm>
            <a:off x="1116212" y="2928968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5E46862D-D5C6-D435-2B50-6DC487CE4352}"/>
              </a:ext>
            </a:extLst>
          </p:cNvPr>
          <p:cNvSpPr/>
          <p:nvPr/>
        </p:nvSpPr>
        <p:spPr>
          <a:xfrm>
            <a:off x="1116212" y="3110081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3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B201E380-672D-9FF1-0C41-4A5CD5E74FF4}"/>
              </a:ext>
            </a:extLst>
          </p:cNvPr>
          <p:cNvSpPr/>
          <p:nvPr/>
        </p:nvSpPr>
        <p:spPr>
          <a:xfrm>
            <a:off x="1116212" y="3472307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4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BB635D22-9CAD-CB37-B082-2A726B05BE30}"/>
              </a:ext>
            </a:extLst>
          </p:cNvPr>
          <p:cNvSpPr/>
          <p:nvPr/>
        </p:nvSpPr>
        <p:spPr>
          <a:xfrm>
            <a:off x="1116212" y="3653420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5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962B16A2-7EC7-BFDA-A36C-F6FECFC97D78}"/>
              </a:ext>
            </a:extLst>
          </p:cNvPr>
          <p:cNvSpPr/>
          <p:nvPr/>
        </p:nvSpPr>
        <p:spPr>
          <a:xfrm>
            <a:off x="1116212" y="3834533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6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1AEB6D0A-3A79-6834-BABF-BD2E1433F0D9}"/>
              </a:ext>
            </a:extLst>
          </p:cNvPr>
          <p:cNvSpPr/>
          <p:nvPr/>
        </p:nvSpPr>
        <p:spPr>
          <a:xfrm>
            <a:off x="1116212" y="4015646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7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D8BC078-8CB1-D4A5-6E35-3D05F96B336F}"/>
              </a:ext>
            </a:extLst>
          </p:cNvPr>
          <p:cNvSpPr/>
          <p:nvPr/>
        </p:nvSpPr>
        <p:spPr>
          <a:xfrm>
            <a:off x="1116212" y="4392231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8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D7730A-0CDD-6360-3FED-0B77ECFC1DBA}"/>
              </a:ext>
            </a:extLst>
          </p:cNvPr>
          <p:cNvSpPr/>
          <p:nvPr/>
        </p:nvSpPr>
        <p:spPr>
          <a:xfrm>
            <a:off x="1116212" y="4573344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9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D234CA2-D80A-9336-2025-13B548A2358B}"/>
              </a:ext>
            </a:extLst>
          </p:cNvPr>
          <p:cNvSpPr/>
          <p:nvPr/>
        </p:nvSpPr>
        <p:spPr>
          <a:xfrm>
            <a:off x="1116212" y="4754457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10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4ACF698-4B8C-D684-29F7-056B1B7FBF1E}"/>
              </a:ext>
            </a:extLst>
          </p:cNvPr>
          <p:cNvSpPr/>
          <p:nvPr/>
        </p:nvSpPr>
        <p:spPr>
          <a:xfrm>
            <a:off x="1116212" y="4935570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11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4F3B96-68A9-ED13-EE5C-0525E4AC933F}"/>
              </a:ext>
            </a:extLst>
          </p:cNvPr>
          <p:cNvSpPr/>
          <p:nvPr/>
        </p:nvSpPr>
        <p:spPr>
          <a:xfrm>
            <a:off x="1116212" y="5488510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252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D6400E2-9A0A-40BB-520D-84D171B85D37}"/>
              </a:ext>
            </a:extLst>
          </p:cNvPr>
          <p:cNvSpPr/>
          <p:nvPr/>
        </p:nvSpPr>
        <p:spPr>
          <a:xfrm>
            <a:off x="1116212" y="5669623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253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F3F24F-E444-3D1F-07FA-7FFB9BE7C3B5}"/>
              </a:ext>
            </a:extLst>
          </p:cNvPr>
          <p:cNvSpPr/>
          <p:nvPr/>
        </p:nvSpPr>
        <p:spPr>
          <a:xfrm>
            <a:off x="1116212" y="5850736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254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3C962A5-3350-B108-F109-52DB9393C59C}"/>
              </a:ext>
            </a:extLst>
          </p:cNvPr>
          <p:cNvSpPr/>
          <p:nvPr/>
        </p:nvSpPr>
        <p:spPr>
          <a:xfrm>
            <a:off x="1116212" y="6031849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255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7B71F71-0B11-5CDD-42D1-DB14A5C60F19}"/>
              </a:ext>
            </a:extLst>
          </p:cNvPr>
          <p:cNvSpPr/>
          <p:nvPr/>
        </p:nvSpPr>
        <p:spPr>
          <a:xfrm>
            <a:off x="5380262" y="2536374"/>
            <a:ext cx="1386298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0</a:t>
            </a:r>
            <a:endParaRPr lang="en-CH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C5A4A2A-316C-FB10-0BE0-F61782907115}"/>
              </a:ext>
            </a:extLst>
          </p:cNvPr>
          <p:cNvSpPr/>
          <p:nvPr/>
        </p:nvSpPr>
        <p:spPr>
          <a:xfrm>
            <a:off x="5380262" y="3450774"/>
            <a:ext cx="1386298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1</a:t>
            </a:r>
            <a:endParaRPr lang="en-CH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104E64-ECEC-0169-E9C2-9376CD983082}"/>
              </a:ext>
            </a:extLst>
          </p:cNvPr>
          <p:cNvSpPr/>
          <p:nvPr/>
        </p:nvSpPr>
        <p:spPr>
          <a:xfrm>
            <a:off x="5380262" y="4365174"/>
            <a:ext cx="1386298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2</a:t>
            </a:r>
            <a:endParaRPr lang="en-CH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F410E4-803F-1D4B-5C7C-D41BA7A55DDD}"/>
              </a:ext>
            </a:extLst>
          </p:cNvPr>
          <p:cNvSpPr/>
          <p:nvPr/>
        </p:nvSpPr>
        <p:spPr>
          <a:xfrm>
            <a:off x="5380261" y="5458141"/>
            <a:ext cx="1386298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63</a:t>
            </a:r>
            <a:endParaRPr lang="en-CH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490F4D-7D3A-9874-93DD-42F9890CD53C}"/>
              </a:ext>
            </a:extLst>
          </p:cNvPr>
          <p:cNvSpPr txBox="1"/>
          <p:nvPr/>
        </p:nvSpPr>
        <p:spPr>
          <a:xfrm>
            <a:off x="5607317" y="5110608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……</a:t>
            </a:r>
            <a:endParaRPr lang="en-CH" b="1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ECAA41E-AE14-39B1-E7A3-2A72E425E569}"/>
              </a:ext>
            </a:extLst>
          </p:cNvPr>
          <p:cNvGrpSpPr/>
          <p:nvPr/>
        </p:nvGrpSpPr>
        <p:grpSpPr>
          <a:xfrm>
            <a:off x="4019581" y="2498295"/>
            <a:ext cx="1281412" cy="859241"/>
            <a:chOff x="3444350" y="2483090"/>
            <a:chExt cx="1281412" cy="103168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2A0DED3-8CDE-5E00-F1E4-0DCFE6BA74CE}"/>
                </a:ext>
              </a:extLst>
            </p:cNvPr>
            <p:cNvGrpSpPr/>
            <p:nvPr/>
          </p:nvGrpSpPr>
          <p:grpSpPr>
            <a:xfrm>
              <a:off x="4277029" y="2543845"/>
              <a:ext cx="448733" cy="910177"/>
              <a:chOff x="1067720" y="5058714"/>
              <a:chExt cx="448733" cy="91017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B1E8477-37BD-B7A5-C0AB-83749AB9EFD0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83C1D3-EFFD-F19E-1441-B39031784B4E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A12929E-6366-66B0-4659-DA3EFFEEBF17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AAF088E-83FE-8AF0-14C7-418CFBB950DF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81F2FA1-43B7-06DF-BDC6-185E685272F9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E3BDF1C-C9B9-EBF8-E212-C6F78F8DDDDC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8B54EDF-A436-1353-943D-F0160FC5FA58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05BA38D-9084-6F92-BE63-7F0FFBD28776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A94ACAA-1D72-0050-61E5-4B0BCB2FAC1B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BA08241-CCDC-3BCF-A461-833EFDD9C154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C93067A-4C04-5A88-DEF5-CB1ADFF10F23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EFAB561-FE64-8D10-330A-6AF258CD58D9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B28C6F0-482F-3CB0-1223-157980F0371D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4BDAC10-3197-9B4F-49B1-9AC76ECF31A8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6A00AB0-E305-865A-162F-2903CC12E7F6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B32C1C3-0667-A252-1BED-6F817A3FD376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75A2CE6-0C9F-A541-3A6F-3F8863DED75C}"/>
                </a:ext>
              </a:extLst>
            </p:cNvPr>
            <p:cNvGrpSpPr/>
            <p:nvPr/>
          </p:nvGrpSpPr>
          <p:grpSpPr>
            <a:xfrm>
              <a:off x="3988332" y="2483090"/>
              <a:ext cx="218018" cy="307777"/>
              <a:chOff x="543982" y="5004428"/>
              <a:chExt cx="218018" cy="307777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83F5DFB-76D8-CF30-F884-16A82B870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2FD478-E2DE-2D7E-A3B9-8B6BA0374946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A9FB60C-73C1-4619-3567-EDF2C537CBBA}"/>
                </a:ext>
              </a:extLst>
            </p:cNvPr>
            <p:cNvGrpSpPr/>
            <p:nvPr/>
          </p:nvGrpSpPr>
          <p:grpSpPr>
            <a:xfrm>
              <a:off x="3988332" y="2724393"/>
              <a:ext cx="218018" cy="307777"/>
              <a:chOff x="543982" y="5004428"/>
              <a:chExt cx="218018" cy="307777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9B87DEE5-C786-6D08-AE4C-35D6B1DA6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637789F-EF7C-B29A-45FF-20B3EF6DA162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D31AB55-A2C7-EE05-A8E8-BA0A22E8E8DD}"/>
                </a:ext>
              </a:extLst>
            </p:cNvPr>
            <p:cNvGrpSpPr/>
            <p:nvPr/>
          </p:nvGrpSpPr>
          <p:grpSpPr>
            <a:xfrm>
              <a:off x="3988332" y="2965696"/>
              <a:ext cx="218018" cy="307777"/>
              <a:chOff x="543982" y="5004428"/>
              <a:chExt cx="218018" cy="307777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CA7D52D-215E-2870-7FBD-788288A7AA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1480393-E96F-0589-AD2F-406038B03B61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02B4CF0-D5AD-B24E-F499-FF5519DFD78B}"/>
                </a:ext>
              </a:extLst>
            </p:cNvPr>
            <p:cNvGrpSpPr/>
            <p:nvPr/>
          </p:nvGrpSpPr>
          <p:grpSpPr>
            <a:xfrm>
              <a:off x="3988332" y="3206999"/>
              <a:ext cx="218018" cy="307777"/>
              <a:chOff x="543982" y="5004428"/>
              <a:chExt cx="218018" cy="307777"/>
            </a:xfrm>
          </p:grpSpPr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21AA832D-ED95-8B4F-F6A8-43C960DF4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84B4E81-DCDC-1975-746B-A2E569470A16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sp>
          <p:nvSpPr>
            <p:cNvPr id="107" name="Left Brace 106">
              <a:extLst>
                <a:ext uri="{FF2B5EF4-FFF2-40B4-BE49-F238E27FC236}">
                  <a16:creationId xmlns:a16="http://schemas.microsoft.com/office/drawing/2014/main" id="{65392CE7-1C1D-9D12-F59A-A645AE8054DF}"/>
                </a:ext>
              </a:extLst>
            </p:cNvPr>
            <p:cNvSpPr/>
            <p:nvPr/>
          </p:nvSpPr>
          <p:spPr>
            <a:xfrm>
              <a:off x="3988332" y="2613695"/>
              <a:ext cx="45719" cy="7937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B40DF8C-4389-CF49-4C43-D4067C78A40C}"/>
                </a:ext>
              </a:extLst>
            </p:cNvPr>
            <p:cNvSpPr txBox="1"/>
            <p:nvPr/>
          </p:nvSpPr>
          <p:spPr>
            <a:xfrm>
              <a:off x="3444350" y="2842078"/>
              <a:ext cx="5897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Calibri Light"/>
                </a:rPr>
                <a:t>batch</a:t>
              </a:r>
              <a:endParaRPr lang="en-CH" b="1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E5B7C8B-8ABD-5D46-D119-4E24754848C4}"/>
              </a:ext>
            </a:extLst>
          </p:cNvPr>
          <p:cNvGrpSpPr/>
          <p:nvPr/>
        </p:nvGrpSpPr>
        <p:grpSpPr>
          <a:xfrm>
            <a:off x="4019581" y="3407483"/>
            <a:ext cx="1281412" cy="859241"/>
            <a:chOff x="3444350" y="2483090"/>
            <a:chExt cx="1281412" cy="1031686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9B6AD58-3729-26F5-5EEC-55CA1C9BB7C7}"/>
                </a:ext>
              </a:extLst>
            </p:cNvPr>
            <p:cNvGrpSpPr/>
            <p:nvPr/>
          </p:nvGrpSpPr>
          <p:grpSpPr>
            <a:xfrm>
              <a:off x="4277029" y="2543845"/>
              <a:ext cx="448733" cy="910177"/>
              <a:chOff x="1067720" y="5058714"/>
              <a:chExt cx="448733" cy="910177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FFD6D0E-9BE1-0C3C-180F-BD66062C7493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5325956-894F-464E-AD88-54F00292A951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279AFB0C-ADAA-933C-B3A9-696FE7B8070F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E634A696-B8B8-5AD6-062F-F21898F79500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49356522-3396-1A6F-E6DA-DDAFDA0CAAAF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B58170D1-B321-6FDE-E4AD-B5D9C77E8C6F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FD59AC74-2BF2-F114-D410-39D5E8075072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BD6D256B-E78F-7E92-4B1F-8044E71E6176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BD78A095-501D-87A6-9B56-28B452C67E78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8EDDA5FD-8ED7-EBB8-9476-BB78627BB843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FC7373F8-6533-D4D4-1BA9-3E2BDD3BCF46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82B687A1-9BD9-4E1D-4E80-DB3B21265DFB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ED20B7CC-1DB8-AB1F-A28C-712BC294C81D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26F6E11E-9D21-F203-BD2B-7163462780B1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2E58F5BE-7614-5717-C25D-EEE29070F404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5CA7D877-35EC-C0D0-6839-AB5B931ED16F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41E937E-C7D2-3D67-2821-87B1CD2DBE79}"/>
                </a:ext>
              </a:extLst>
            </p:cNvPr>
            <p:cNvGrpSpPr/>
            <p:nvPr/>
          </p:nvGrpSpPr>
          <p:grpSpPr>
            <a:xfrm>
              <a:off x="3988332" y="2483090"/>
              <a:ext cx="218018" cy="307777"/>
              <a:chOff x="543982" y="5004428"/>
              <a:chExt cx="218018" cy="307777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CB69FFE2-A12E-DC1B-ACF6-22E4FDB4F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2D32FD0-0644-1DD6-0234-03A2AAB98D74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F4931E-ADDE-B5AA-BA34-6B218D698CCF}"/>
                </a:ext>
              </a:extLst>
            </p:cNvPr>
            <p:cNvGrpSpPr/>
            <p:nvPr/>
          </p:nvGrpSpPr>
          <p:grpSpPr>
            <a:xfrm>
              <a:off x="3988332" y="2724393"/>
              <a:ext cx="218018" cy="307777"/>
              <a:chOff x="543982" y="5004428"/>
              <a:chExt cx="218018" cy="307777"/>
            </a:xfrm>
          </p:grpSpPr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673A8393-4F8D-A0CC-979F-83C4FB905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A2373A5-3B0E-D4AE-6929-2C3D6FABE074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975F762-57FE-BE37-8823-256304E821EB}"/>
                </a:ext>
              </a:extLst>
            </p:cNvPr>
            <p:cNvGrpSpPr/>
            <p:nvPr/>
          </p:nvGrpSpPr>
          <p:grpSpPr>
            <a:xfrm>
              <a:off x="3988332" y="2965696"/>
              <a:ext cx="218018" cy="307777"/>
              <a:chOff x="543982" y="5004428"/>
              <a:chExt cx="218018" cy="307777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EA4D0AF1-3AC5-5CFE-2B90-72A94510E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4CEEB72-B40D-DA30-A9EC-659B542A974E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F63750E-065A-5095-745A-C133D8D65E76}"/>
                </a:ext>
              </a:extLst>
            </p:cNvPr>
            <p:cNvGrpSpPr/>
            <p:nvPr/>
          </p:nvGrpSpPr>
          <p:grpSpPr>
            <a:xfrm>
              <a:off x="3988332" y="3206999"/>
              <a:ext cx="218018" cy="307777"/>
              <a:chOff x="543982" y="5004428"/>
              <a:chExt cx="218018" cy="307777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B164586-89FF-AC8B-2629-BBDDC6E0E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27DE237-ABA4-FE9E-DDEE-FB9BD18B9813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sp>
          <p:nvSpPr>
            <p:cNvPr id="116" name="Left Brace 115">
              <a:extLst>
                <a:ext uri="{FF2B5EF4-FFF2-40B4-BE49-F238E27FC236}">
                  <a16:creationId xmlns:a16="http://schemas.microsoft.com/office/drawing/2014/main" id="{6FCD07E6-BB1A-4E2D-4CEF-0951D315DA61}"/>
                </a:ext>
              </a:extLst>
            </p:cNvPr>
            <p:cNvSpPr/>
            <p:nvPr/>
          </p:nvSpPr>
          <p:spPr>
            <a:xfrm>
              <a:off x="3988332" y="2613695"/>
              <a:ext cx="45719" cy="7937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7DF6E23-AA9F-6265-6AE1-7AA8348C2848}"/>
                </a:ext>
              </a:extLst>
            </p:cNvPr>
            <p:cNvSpPr txBox="1"/>
            <p:nvPr/>
          </p:nvSpPr>
          <p:spPr>
            <a:xfrm>
              <a:off x="3444350" y="2842078"/>
              <a:ext cx="5897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Calibri Light"/>
                </a:rPr>
                <a:t>batch</a:t>
              </a:r>
              <a:endParaRPr lang="en-CH" b="1" dirty="0"/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77354C30-7CD9-4402-89A4-80CA9E310F7C}"/>
              </a:ext>
            </a:extLst>
          </p:cNvPr>
          <p:cNvGrpSpPr/>
          <p:nvPr/>
        </p:nvGrpSpPr>
        <p:grpSpPr>
          <a:xfrm>
            <a:off x="4019581" y="4316671"/>
            <a:ext cx="1281412" cy="859241"/>
            <a:chOff x="3444350" y="2483090"/>
            <a:chExt cx="1281412" cy="1031686"/>
          </a:xfrm>
        </p:grpSpPr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14D9758A-3759-29D3-D692-38220FACC6EC}"/>
                </a:ext>
              </a:extLst>
            </p:cNvPr>
            <p:cNvGrpSpPr/>
            <p:nvPr/>
          </p:nvGrpSpPr>
          <p:grpSpPr>
            <a:xfrm>
              <a:off x="4277029" y="2543845"/>
              <a:ext cx="448733" cy="910177"/>
              <a:chOff x="1067720" y="5058714"/>
              <a:chExt cx="448733" cy="910177"/>
            </a:xfrm>
          </p:grpSpPr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29A68078-D27B-F6E4-929D-F1EB87B3D864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D59E8F26-1CF8-76CE-1D12-51752AE73603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60924618-45CA-8246-0210-52CE9239CAFD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54359A19-D0BF-52CD-57A5-F9BCA063F3C2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88461C24-38AD-3E3F-0758-83A3E4CCE287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77328772-3123-1C63-CB9E-59248574FE3A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8B0EA790-0835-B2AA-D9C2-1763A4F056AB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40D51A59-3F28-5C47-0360-4F08FF720BA5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9337BB32-61A0-CEF8-1E05-039AB5950F01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B256E724-C062-3FD2-CE70-CB10117C3648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5A82B9FE-4714-38B5-5C97-C1738A936E65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EF1CFA01-A0CB-C020-A5C2-5A6F633B00FA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803465B4-AE86-E858-3B0A-9EC8C7FCE6A9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8E3AF1E-0BBF-47B9-1CFD-BC9267D8D6DC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4CA57E9C-6B5A-76D9-22C3-6A2C53A985FD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7" name="Rectangle 556">
                <a:extLst>
                  <a:ext uri="{FF2B5EF4-FFF2-40B4-BE49-F238E27FC236}">
                    <a16:creationId xmlns:a16="http://schemas.microsoft.com/office/drawing/2014/main" id="{3ECD6013-F343-453A-7A38-20E20047D723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62BFED1E-534F-9F5B-7531-F1FE4017E019}"/>
                </a:ext>
              </a:extLst>
            </p:cNvPr>
            <p:cNvGrpSpPr/>
            <p:nvPr/>
          </p:nvGrpSpPr>
          <p:grpSpPr>
            <a:xfrm>
              <a:off x="3988332" y="2483090"/>
              <a:ext cx="218018" cy="307777"/>
              <a:chOff x="543982" y="5004428"/>
              <a:chExt cx="218018" cy="307777"/>
            </a:xfrm>
          </p:grpSpPr>
          <p:cxnSp>
            <p:nvCxnSpPr>
              <p:cNvPr id="540" name="Straight Arrow Connector 539">
                <a:extLst>
                  <a:ext uri="{FF2B5EF4-FFF2-40B4-BE49-F238E27FC236}">
                    <a16:creationId xmlns:a16="http://schemas.microsoft.com/office/drawing/2014/main" id="{8A9BD962-7014-8301-57E7-D814ADD92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1" name="TextBox 540">
                <a:extLst>
                  <a:ext uri="{FF2B5EF4-FFF2-40B4-BE49-F238E27FC236}">
                    <a16:creationId xmlns:a16="http://schemas.microsoft.com/office/drawing/2014/main" id="{D835A5EA-ED12-15CC-B2A9-A47DDF8424FE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B939E0B9-3685-CE98-6E3D-9AFF5961EB76}"/>
                </a:ext>
              </a:extLst>
            </p:cNvPr>
            <p:cNvGrpSpPr/>
            <p:nvPr/>
          </p:nvGrpSpPr>
          <p:grpSpPr>
            <a:xfrm>
              <a:off x="3988332" y="2724393"/>
              <a:ext cx="218018" cy="307777"/>
              <a:chOff x="543982" y="5004428"/>
              <a:chExt cx="218018" cy="307777"/>
            </a:xfrm>
          </p:grpSpPr>
          <p:cxnSp>
            <p:nvCxnSpPr>
              <p:cNvPr id="538" name="Straight Arrow Connector 537">
                <a:extLst>
                  <a:ext uri="{FF2B5EF4-FFF2-40B4-BE49-F238E27FC236}">
                    <a16:creationId xmlns:a16="http://schemas.microsoft.com/office/drawing/2014/main" id="{C32265AC-0AC8-3F61-9C0E-01030611F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368CA929-52C1-5523-1B87-2F83F78BC288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78A93E02-EF7C-63F6-E179-C6706210CDFF}"/>
                </a:ext>
              </a:extLst>
            </p:cNvPr>
            <p:cNvGrpSpPr/>
            <p:nvPr/>
          </p:nvGrpSpPr>
          <p:grpSpPr>
            <a:xfrm>
              <a:off x="3988332" y="2965696"/>
              <a:ext cx="218018" cy="307777"/>
              <a:chOff x="543982" y="5004428"/>
              <a:chExt cx="218018" cy="307777"/>
            </a:xfrm>
          </p:grpSpPr>
          <p:cxnSp>
            <p:nvCxnSpPr>
              <p:cNvPr id="536" name="Straight Arrow Connector 535">
                <a:extLst>
                  <a:ext uri="{FF2B5EF4-FFF2-40B4-BE49-F238E27FC236}">
                    <a16:creationId xmlns:a16="http://schemas.microsoft.com/office/drawing/2014/main" id="{5CF26EFE-39A9-E2F0-B39D-E20BD18BF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7" name="TextBox 536">
                <a:extLst>
                  <a:ext uri="{FF2B5EF4-FFF2-40B4-BE49-F238E27FC236}">
                    <a16:creationId xmlns:a16="http://schemas.microsoft.com/office/drawing/2014/main" id="{44F21CB0-1263-C6A5-6A44-0F736328F733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5A66FE27-FCAD-E71A-16B2-B7D5F45F8B06}"/>
                </a:ext>
              </a:extLst>
            </p:cNvPr>
            <p:cNvGrpSpPr/>
            <p:nvPr/>
          </p:nvGrpSpPr>
          <p:grpSpPr>
            <a:xfrm>
              <a:off x="3988332" y="3206999"/>
              <a:ext cx="218018" cy="307777"/>
              <a:chOff x="543982" y="5004428"/>
              <a:chExt cx="218018" cy="307777"/>
            </a:xfrm>
          </p:grpSpPr>
          <p:cxnSp>
            <p:nvCxnSpPr>
              <p:cNvPr id="534" name="Straight Arrow Connector 533">
                <a:extLst>
                  <a:ext uri="{FF2B5EF4-FFF2-40B4-BE49-F238E27FC236}">
                    <a16:creationId xmlns:a16="http://schemas.microsoft.com/office/drawing/2014/main" id="{C512A1BF-DD42-4857-17CE-0F173152A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5" name="TextBox 534">
                <a:extLst>
                  <a:ext uri="{FF2B5EF4-FFF2-40B4-BE49-F238E27FC236}">
                    <a16:creationId xmlns:a16="http://schemas.microsoft.com/office/drawing/2014/main" id="{983AB2BE-A147-47D8-A1C2-62B0EEBA69B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sp>
          <p:nvSpPr>
            <p:cNvPr id="532" name="Left Brace 531">
              <a:extLst>
                <a:ext uri="{FF2B5EF4-FFF2-40B4-BE49-F238E27FC236}">
                  <a16:creationId xmlns:a16="http://schemas.microsoft.com/office/drawing/2014/main" id="{479E03B2-1DF4-4FC2-8E3D-1E1146F56D27}"/>
                </a:ext>
              </a:extLst>
            </p:cNvPr>
            <p:cNvSpPr/>
            <p:nvPr/>
          </p:nvSpPr>
          <p:spPr>
            <a:xfrm>
              <a:off x="3988332" y="2613695"/>
              <a:ext cx="45719" cy="7937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D494A726-0F3E-F58B-44F2-68323365F571}"/>
                </a:ext>
              </a:extLst>
            </p:cNvPr>
            <p:cNvSpPr txBox="1"/>
            <p:nvPr/>
          </p:nvSpPr>
          <p:spPr>
            <a:xfrm>
              <a:off x="3444350" y="2842078"/>
              <a:ext cx="5897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Calibri Light"/>
                </a:rPr>
                <a:t>batch</a:t>
              </a:r>
              <a:endParaRPr lang="en-CH" b="1" dirty="0"/>
            </a:p>
          </p:txBody>
        </p:sp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A5E13DA5-AA27-A065-3AAF-DBA01B035011}"/>
              </a:ext>
            </a:extLst>
          </p:cNvPr>
          <p:cNvGrpSpPr/>
          <p:nvPr/>
        </p:nvGrpSpPr>
        <p:grpSpPr>
          <a:xfrm>
            <a:off x="4005837" y="5418385"/>
            <a:ext cx="1281412" cy="859241"/>
            <a:chOff x="3444350" y="2483090"/>
            <a:chExt cx="1281412" cy="1031686"/>
          </a:xfrm>
        </p:grpSpPr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1F488805-9342-90AA-E635-72DBDC2B2C72}"/>
                </a:ext>
              </a:extLst>
            </p:cNvPr>
            <p:cNvGrpSpPr/>
            <p:nvPr/>
          </p:nvGrpSpPr>
          <p:grpSpPr>
            <a:xfrm>
              <a:off x="4277029" y="2543845"/>
              <a:ext cx="448733" cy="910177"/>
              <a:chOff x="1067720" y="5058714"/>
              <a:chExt cx="448733" cy="910177"/>
            </a:xfrm>
          </p:grpSpPr>
          <p:sp>
            <p:nvSpPr>
              <p:cNvPr id="574" name="Rectangle 573">
                <a:extLst>
                  <a:ext uri="{FF2B5EF4-FFF2-40B4-BE49-F238E27FC236}">
                    <a16:creationId xmlns:a16="http://schemas.microsoft.com/office/drawing/2014/main" id="{D09C03B5-082C-B5E3-DD9C-18FBFB9A7DD4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78F290D8-2EAE-0111-761F-99003231141D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953B122D-7060-9B6A-5D6F-CB1768C074F9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7" name="Rectangle 576">
                <a:extLst>
                  <a:ext uri="{FF2B5EF4-FFF2-40B4-BE49-F238E27FC236}">
                    <a16:creationId xmlns:a16="http://schemas.microsoft.com/office/drawing/2014/main" id="{F1A9D6CE-DD2F-8F60-4FE9-989728AE5260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8" name="Rectangle 577">
                <a:extLst>
                  <a:ext uri="{FF2B5EF4-FFF2-40B4-BE49-F238E27FC236}">
                    <a16:creationId xmlns:a16="http://schemas.microsoft.com/office/drawing/2014/main" id="{054DE439-069F-19D6-582C-85CAED6FB5EB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339EE711-2538-5508-BB7C-63B886DB3A44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8DFA87ED-CB81-097A-B709-4E91274E50D0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7C818419-DD2B-7D44-373F-ACE1FABD6622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207AF481-AD56-CE9F-0D7C-2CFB9F41CF12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3" name="Rectangle 582">
                <a:extLst>
                  <a:ext uri="{FF2B5EF4-FFF2-40B4-BE49-F238E27FC236}">
                    <a16:creationId xmlns:a16="http://schemas.microsoft.com/office/drawing/2014/main" id="{ADD9812C-6C3E-BE63-A326-64D2D9F93E9B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E8AE6C59-B0D6-47CA-DE72-9936A1B92A1A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519E0A4F-77F9-AE75-621E-84984FEA89C3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DF4A60D0-1E78-CB81-5984-46363A297353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7" name="Rectangle 586">
                <a:extLst>
                  <a:ext uri="{FF2B5EF4-FFF2-40B4-BE49-F238E27FC236}">
                    <a16:creationId xmlns:a16="http://schemas.microsoft.com/office/drawing/2014/main" id="{3633AFC3-2B4E-6C1A-E1D7-650680BEFA86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422E7181-8DCE-C604-E258-695B43692575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9" name="Rectangle 588">
                <a:extLst>
                  <a:ext uri="{FF2B5EF4-FFF2-40B4-BE49-F238E27FC236}">
                    <a16:creationId xmlns:a16="http://schemas.microsoft.com/office/drawing/2014/main" id="{EF6FB791-0BFB-C35F-8679-BC3AAD0BE447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FBEC6287-47CC-1A32-2A86-0D0DF8A03B32}"/>
                </a:ext>
              </a:extLst>
            </p:cNvPr>
            <p:cNvGrpSpPr/>
            <p:nvPr/>
          </p:nvGrpSpPr>
          <p:grpSpPr>
            <a:xfrm>
              <a:off x="3988332" y="2483090"/>
              <a:ext cx="218018" cy="307777"/>
              <a:chOff x="543982" y="5004428"/>
              <a:chExt cx="218018" cy="307777"/>
            </a:xfrm>
          </p:grpSpPr>
          <p:cxnSp>
            <p:nvCxnSpPr>
              <p:cNvPr id="572" name="Straight Arrow Connector 571">
                <a:extLst>
                  <a:ext uri="{FF2B5EF4-FFF2-40B4-BE49-F238E27FC236}">
                    <a16:creationId xmlns:a16="http://schemas.microsoft.com/office/drawing/2014/main" id="{17BF1F23-BD2D-BF85-C95C-A91B1B464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0DE36405-AAF0-301A-9782-FEB8538A1ADF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79AD79F6-0856-13A3-0FB5-1A8695E1E547}"/>
                </a:ext>
              </a:extLst>
            </p:cNvPr>
            <p:cNvGrpSpPr/>
            <p:nvPr/>
          </p:nvGrpSpPr>
          <p:grpSpPr>
            <a:xfrm>
              <a:off x="3988332" y="2724393"/>
              <a:ext cx="218018" cy="307777"/>
              <a:chOff x="543982" y="5004428"/>
              <a:chExt cx="218018" cy="307777"/>
            </a:xfrm>
          </p:grpSpPr>
          <p:cxnSp>
            <p:nvCxnSpPr>
              <p:cNvPr id="570" name="Straight Arrow Connector 569">
                <a:extLst>
                  <a:ext uri="{FF2B5EF4-FFF2-40B4-BE49-F238E27FC236}">
                    <a16:creationId xmlns:a16="http://schemas.microsoft.com/office/drawing/2014/main" id="{E17AE6F8-A199-73D9-AE3E-24934A3FC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C565673B-70FF-5193-DA54-840A3085E39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F95209AC-B6A2-11C5-BD44-9E33DB89BBE1}"/>
                </a:ext>
              </a:extLst>
            </p:cNvPr>
            <p:cNvGrpSpPr/>
            <p:nvPr/>
          </p:nvGrpSpPr>
          <p:grpSpPr>
            <a:xfrm>
              <a:off x="3988332" y="2965696"/>
              <a:ext cx="218018" cy="307777"/>
              <a:chOff x="543982" y="5004428"/>
              <a:chExt cx="218018" cy="307777"/>
            </a:xfrm>
          </p:grpSpPr>
          <p:cxnSp>
            <p:nvCxnSpPr>
              <p:cNvPr id="568" name="Straight Arrow Connector 567">
                <a:extLst>
                  <a:ext uri="{FF2B5EF4-FFF2-40B4-BE49-F238E27FC236}">
                    <a16:creationId xmlns:a16="http://schemas.microsoft.com/office/drawing/2014/main" id="{332525A5-4D79-521B-9E8F-B87321D498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AB3F4D8C-CC9D-65E4-73A0-DF5F5777EBCA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29F4324B-A12E-DE8D-4E49-91CB441C2CE9}"/>
                </a:ext>
              </a:extLst>
            </p:cNvPr>
            <p:cNvGrpSpPr/>
            <p:nvPr/>
          </p:nvGrpSpPr>
          <p:grpSpPr>
            <a:xfrm>
              <a:off x="3988332" y="3206999"/>
              <a:ext cx="218018" cy="307777"/>
              <a:chOff x="543982" y="5004428"/>
              <a:chExt cx="218018" cy="307777"/>
            </a:xfrm>
          </p:grpSpPr>
          <p:cxnSp>
            <p:nvCxnSpPr>
              <p:cNvPr id="566" name="Straight Arrow Connector 565">
                <a:extLst>
                  <a:ext uri="{FF2B5EF4-FFF2-40B4-BE49-F238E27FC236}">
                    <a16:creationId xmlns:a16="http://schemas.microsoft.com/office/drawing/2014/main" id="{4157C0A2-D94E-52D5-04FE-C50C247AD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82BD39D0-7513-159C-BBF3-6AE55BF56433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1400" b="1" dirty="0">
                    <a:solidFill>
                      <a:srgbClr val="000000"/>
                    </a:solidFill>
                    <a:latin typeface="Calibri Light"/>
                  </a:rPr>
                  <a:t>k</a:t>
                </a:r>
                <a:endParaRPr lang="en-CH" b="1" dirty="0"/>
              </a:p>
            </p:txBody>
          </p:sp>
        </p:grpSp>
        <p:sp>
          <p:nvSpPr>
            <p:cNvPr id="564" name="Left Brace 563">
              <a:extLst>
                <a:ext uri="{FF2B5EF4-FFF2-40B4-BE49-F238E27FC236}">
                  <a16:creationId xmlns:a16="http://schemas.microsoft.com/office/drawing/2014/main" id="{C05B5234-BA45-CCB8-3FF4-2076E0B36C4A}"/>
                </a:ext>
              </a:extLst>
            </p:cNvPr>
            <p:cNvSpPr/>
            <p:nvPr/>
          </p:nvSpPr>
          <p:spPr>
            <a:xfrm>
              <a:off x="3988332" y="2613695"/>
              <a:ext cx="45719" cy="7937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5" name="TextBox 564">
              <a:extLst>
                <a:ext uri="{FF2B5EF4-FFF2-40B4-BE49-F238E27FC236}">
                  <a16:creationId xmlns:a16="http://schemas.microsoft.com/office/drawing/2014/main" id="{F0E93B6E-A518-F206-BBE8-B85297020DB1}"/>
                </a:ext>
              </a:extLst>
            </p:cNvPr>
            <p:cNvSpPr txBox="1"/>
            <p:nvPr/>
          </p:nvSpPr>
          <p:spPr>
            <a:xfrm>
              <a:off x="3444350" y="2842078"/>
              <a:ext cx="5897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Calibri Light"/>
                </a:rPr>
                <a:t>batch</a:t>
              </a:r>
              <a:endParaRPr lang="en-CH" b="1" dirty="0"/>
            </a:p>
          </p:txBody>
        </p:sp>
      </p:grpSp>
      <p:sp>
        <p:nvSpPr>
          <p:cNvPr id="590" name="Rectangle 589">
            <a:extLst>
              <a:ext uri="{FF2B5EF4-FFF2-40B4-BE49-F238E27FC236}">
                <a16:creationId xmlns:a16="http://schemas.microsoft.com/office/drawing/2014/main" id="{8568EABA-993B-B5EA-178D-9504B7A63786}"/>
              </a:ext>
            </a:extLst>
          </p:cNvPr>
          <p:cNvSpPr/>
          <p:nvPr/>
        </p:nvSpPr>
        <p:spPr>
          <a:xfrm>
            <a:off x="7648031" y="2536374"/>
            <a:ext cx="1358102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0</a:t>
            </a:r>
            <a:endParaRPr lang="en-CH" dirty="0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8F807B8F-F963-D175-68D9-DE60F1981EEC}"/>
              </a:ext>
            </a:extLst>
          </p:cNvPr>
          <p:cNvSpPr/>
          <p:nvPr/>
        </p:nvSpPr>
        <p:spPr>
          <a:xfrm>
            <a:off x="7648031" y="3450774"/>
            <a:ext cx="1358102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1</a:t>
            </a:r>
            <a:endParaRPr lang="en-CH" dirty="0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7D2149AA-233D-C644-3A8B-13D854085C9B}"/>
              </a:ext>
            </a:extLst>
          </p:cNvPr>
          <p:cNvSpPr/>
          <p:nvPr/>
        </p:nvSpPr>
        <p:spPr>
          <a:xfrm>
            <a:off x="7648031" y="4365174"/>
            <a:ext cx="1358102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2</a:t>
            </a:r>
            <a:endParaRPr lang="en-CH" dirty="0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25BC8040-2350-AF01-1693-E7AE074D8505}"/>
              </a:ext>
            </a:extLst>
          </p:cNvPr>
          <p:cNvSpPr/>
          <p:nvPr/>
        </p:nvSpPr>
        <p:spPr>
          <a:xfrm>
            <a:off x="7648030" y="5458141"/>
            <a:ext cx="1358102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63</a:t>
            </a:r>
            <a:endParaRPr lang="en-CH" dirty="0"/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61D765C-ACB5-B812-0FF6-FA1C27CF3A6B}"/>
              </a:ext>
            </a:extLst>
          </p:cNvPr>
          <p:cNvSpPr txBox="1"/>
          <p:nvPr/>
        </p:nvSpPr>
        <p:spPr>
          <a:xfrm>
            <a:off x="7875086" y="5110608"/>
            <a:ext cx="1215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……</a:t>
            </a:r>
            <a:endParaRPr lang="en-CH" b="1" dirty="0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91A0C75E-5E77-31FA-6B37-2B78B41904D8}"/>
              </a:ext>
            </a:extLst>
          </p:cNvPr>
          <p:cNvSpPr/>
          <p:nvPr/>
        </p:nvSpPr>
        <p:spPr>
          <a:xfrm>
            <a:off x="9895159" y="2536374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0</a:t>
            </a:r>
            <a:endParaRPr lang="en-CH" dirty="0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6F073394-F6C5-285E-E57A-A39E0068CC6D}"/>
              </a:ext>
            </a:extLst>
          </p:cNvPr>
          <p:cNvSpPr/>
          <p:nvPr/>
        </p:nvSpPr>
        <p:spPr>
          <a:xfrm>
            <a:off x="9895159" y="3450774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1</a:t>
            </a:r>
            <a:endParaRPr lang="en-CH" dirty="0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75AC7667-0097-A8E3-0D77-1E468001AA60}"/>
              </a:ext>
            </a:extLst>
          </p:cNvPr>
          <p:cNvSpPr/>
          <p:nvPr/>
        </p:nvSpPr>
        <p:spPr>
          <a:xfrm>
            <a:off x="9895159" y="4365174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2</a:t>
            </a:r>
            <a:endParaRPr lang="en-CH" dirty="0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A68DE3FF-5692-C2D7-E518-AF0CF5775BD8}"/>
              </a:ext>
            </a:extLst>
          </p:cNvPr>
          <p:cNvSpPr/>
          <p:nvPr/>
        </p:nvSpPr>
        <p:spPr>
          <a:xfrm>
            <a:off x="9895158" y="5458141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63</a:t>
            </a:r>
            <a:endParaRPr lang="en-CH" dirty="0"/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6ECC8397-AF4F-81DF-FF34-04D718212894}"/>
              </a:ext>
            </a:extLst>
          </p:cNvPr>
          <p:cNvSpPr txBox="1"/>
          <p:nvPr/>
        </p:nvSpPr>
        <p:spPr>
          <a:xfrm>
            <a:off x="10122214" y="5110608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……</a:t>
            </a:r>
            <a:endParaRPr lang="en-CH" b="1" dirty="0"/>
          </a:p>
        </p:txBody>
      </p:sp>
      <p:cxnSp>
        <p:nvCxnSpPr>
          <p:cNvPr id="601" name="Straight Arrow Connector 600">
            <a:extLst>
              <a:ext uri="{FF2B5EF4-FFF2-40B4-BE49-F238E27FC236}">
                <a16:creationId xmlns:a16="http://schemas.microsoft.com/office/drawing/2014/main" id="{817E277E-6C45-2A2F-3C14-6A00E2CE5422}"/>
              </a:ext>
            </a:extLst>
          </p:cNvPr>
          <p:cNvCxnSpPr/>
          <p:nvPr/>
        </p:nvCxnSpPr>
        <p:spPr>
          <a:xfrm>
            <a:off x="4774131" y="6391175"/>
            <a:ext cx="6535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D8CCB843-0C1B-8EB8-BBDB-6F9BEDA4C1EB}"/>
              </a:ext>
            </a:extLst>
          </p:cNvPr>
          <p:cNvSpPr txBox="1"/>
          <p:nvPr/>
        </p:nvSpPr>
        <p:spPr>
          <a:xfrm>
            <a:off x="11233551" y="6454930"/>
            <a:ext cx="589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 Light"/>
              </a:rPr>
              <a:t>Time</a:t>
            </a:r>
            <a:endParaRPr lang="en-CH" b="1" dirty="0"/>
          </a:p>
        </p:txBody>
      </p:sp>
      <p:cxnSp>
        <p:nvCxnSpPr>
          <p:cNvPr id="604" name="Straight Arrow Connector 603">
            <a:extLst>
              <a:ext uri="{FF2B5EF4-FFF2-40B4-BE49-F238E27FC236}">
                <a16:creationId xmlns:a16="http://schemas.microsoft.com/office/drawing/2014/main" id="{7A827CD6-1FF5-FF4D-581A-D532DF0D7E59}"/>
              </a:ext>
            </a:extLst>
          </p:cNvPr>
          <p:cNvCxnSpPr>
            <a:cxnSpLocks/>
          </p:cNvCxnSpPr>
          <p:nvPr/>
        </p:nvCxnSpPr>
        <p:spPr>
          <a:xfrm>
            <a:off x="5360322" y="2338939"/>
            <a:ext cx="1406237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05" name="TextBox 604">
            <a:extLst>
              <a:ext uri="{FF2B5EF4-FFF2-40B4-BE49-F238E27FC236}">
                <a16:creationId xmlns:a16="http://schemas.microsoft.com/office/drawing/2014/main" id="{9907418A-A198-EB0E-B926-BD68CC08291B}"/>
              </a:ext>
            </a:extLst>
          </p:cNvPr>
          <p:cNvSpPr txBox="1"/>
          <p:nvPr/>
        </p:nvSpPr>
        <p:spPr>
          <a:xfrm>
            <a:off x="4720623" y="2010104"/>
            <a:ext cx="2229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3"/>
                </a:solidFill>
                <a:latin typeface="Calibri Light"/>
              </a:rPr>
              <a:t>MLA + Shared Expert + Gate</a:t>
            </a:r>
            <a:endParaRPr lang="en-CH" b="1" dirty="0">
              <a:solidFill>
                <a:schemeClr val="accent3"/>
              </a:solidFill>
            </a:endParaRPr>
          </a:p>
        </p:txBody>
      </p:sp>
      <p:cxnSp>
        <p:nvCxnSpPr>
          <p:cNvPr id="608" name="Straight Arrow Connector 607">
            <a:extLst>
              <a:ext uri="{FF2B5EF4-FFF2-40B4-BE49-F238E27FC236}">
                <a16:creationId xmlns:a16="http://schemas.microsoft.com/office/drawing/2014/main" id="{54DF5DD6-1384-0F44-0B7D-312416B31433}"/>
              </a:ext>
            </a:extLst>
          </p:cNvPr>
          <p:cNvCxnSpPr>
            <a:cxnSpLocks/>
            <a:stCxn id="73" idx="3"/>
            <a:endCxn id="591" idx="1"/>
          </p:cNvCxnSpPr>
          <p:nvPr/>
        </p:nvCxnSpPr>
        <p:spPr>
          <a:xfrm>
            <a:off x="6766560" y="29289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Arrow Connector 609">
            <a:extLst>
              <a:ext uri="{FF2B5EF4-FFF2-40B4-BE49-F238E27FC236}">
                <a16:creationId xmlns:a16="http://schemas.microsoft.com/office/drawing/2014/main" id="{77E7E210-CB57-20F8-1AC0-5D4C46ADE494}"/>
              </a:ext>
            </a:extLst>
          </p:cNvPr>
          <p:cNvCxnSpPr>
            <a:cxnSpLocks/>
            <a:stCxn id="73" idx="3"/>
            <a:endCxn id="592" idx="1"/>
          </p:cNvCxnSpPr>
          <p:nvPr/>
        </p:nvCxnSpPr>
        <p:spPr>
          <a:xfrm>
            <a:off x="6766560" y="2928969"/>
            <a:ext cx="881471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Arrow Connector 611">
            <a:extLst>
              <a:ext uri="{FF2B5EF4-FFF2-40B4-BE49-F238E27FC236}">
                <a16:creationId xmlns:a16="http://schemas.microsoft.com/office/drawing/2014/main" id="{48C1F6B6-9D41-5BA1-7799-513BDE4BA36B}"/>
              </a:ext>
            </a:extLst>
          </p:cNvPr>
          <p:cNvCxnSpPr>
            <a:cxnSpLocks/>
            <a:stCxn id="73" idx="3"/>
            <a:endCxn id="593" idx="1"/>
          </p:cNvCxnSpPr>
          <p:nvPr/>
        </p:nvCxnSpPr>
        <p:spPr>
          <a:xfrm>
            <a:off x="6766560" y="2928969"/>
            <a:ext cx="881470" cy="292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Arrow Connector 613">
            <a:extLst>
              <a:ext uri="{FF2B5EF4-FFF2-40B4-BE49-F238E27FC236}">
                <a16:creationId xmlns:a16="http://schemas.microsoft.com/office/drawing/2014/main" id="{535A6A6A-19CF-296C-1521-C16D114FD28A}"/>
              </a:ext>
            </a:extLst>
          </p:cNvPr>
          <p:cNvCxnSpPr>
            <a:cxnSpLocks/>
            <a:stCxn id="73" idx="3"/>
            <a:endCxn id="590" idx="1"/>
          </p:cNvCxnSpPr>
          <p:nvPr/>
        </p:nvCxnSpPr>
        <p:spPr>
          <a:xfrm>
            <a:off x="6766560" y="29289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Straight Arrow Connector 615">
            <a:extLst>
              <a:ext uri="{FF2B5EF4-FFF2-40B4-BE49-F238E27FC236}">
                <a16:creationId xmlns:a16="http://schemas.microsoft.com/office/drawing/2014/main" id="{20A2CE8C-EFEB-7A55-7554-25351CF7CC27}"/>
              </a:ext>
            </a:extLst>
          </p:cNvPr>
          <p:cNvCxnSpPr>
            <a:cxnSpLocks/>
            <a:stCxn id="74" idx="3"/>
            <a:endCxn id="590" idx="1"/>
          </p:cNvCxnSpPr>
          <p:nvPr/>
        </p:nvCxnSpPr>
        <p:spPr>
          <a:xfrm flipV="1">
            <a:off x="6766560" y="29289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Arrow Connector 617">
            <a:extLst>
              <a:ext uri="{FF2B5EF4-FFF2-40B4-BE49-F238E27FC236}">
                <a16:creationId xmlns:a16="http://schemas.microsoft.com/office/drawing/2014/main" id="{66FE0BDA-F9E9-9C0F-CE6F-6EDD236BAA2C}"/>
              </a:ext>
            </a:extLst>
          </p:cNvPr>
          <p:cNvCxnSpPr>
            <a:cxnSpLocks/>
            <a:stCxn id="75" idx="3"/>
            <a:endCxn id="590" idx="1"/>
          </p:cNvCxnSpPr>
          <p:nvPr/>
        </p:nvCxnSpPr>
        <p:spPr>
          <a:xfrm flipV="1">
            <a:off x="6766560" y="2928969"/>
            <a:ext cx="881471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Arrow Connector 619">
            <a:extLst>
              <a:ext uri="{FF2B5EF4-FFF2-40B4-BE49-F238E27FC236}">
                <a16:creationId xmlns:a16="http://schemas.microsoft.com/office/drawing/2014/main" id="{A0B4CD0C-322D-82D2-5EA4-2F60F6CDAC10}"/>
              </a:ext>
            </a:extLst>
          </p:cNvPr>
          <p:cNvCxnSpPr>
            <a:cxnSpLocks/>
            <a:stCxn id="76" idx="3"/>
            <a:endCxn id="591" idx="1"/>
          </p:cNvCxnSpPr>
          <p:nvPr/>
        </p:nvCxnSpPr>
        <p:spPr>
          <a:xfrm flipV="1">
            <a:off x="6766559" y="3843369"/>
            <a:ext cx="881472" cy="2007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Straight Arrow Connector 621">
            <a:extLst>
              <a:ext uri="{FF2B5EF4-FFF2-40B4-BE49-F238E27FC236}">
                <a16:creationId xmlns:a16="http://schemas.microsoft.com/office/drawing/2014/main" id="{79400687-15FC-E135-4D54-64506850C2F0}"/>
              </a:ext>
            </a:extLst>
          </p:cNvPr>
          <p:cNvCxnSpPr>
            <a:cxnSpLocks/>
            <a:stCxn id="74" idx="3"/>
            <a:endCxn id="592" idx="1"/>
          </p:cNvCxnSpPr>
          <p:nvPr/>
        </p:nvCxnSpPr>
        <p:spPr>
          <a:xfrm>
            <a:off x="6766560" y="38433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Arrow Connector 623">
            <a:extLst>
              <a:ext uri="{FF2B5EF4-FFF2-40B4-BE49-F238E27FC236}">
                <a16:creationId xmlns:a16="http://schemas.microsoft.com/office/drawing/2014/main" id="{96EC5B10-6804-300D-03F6-D6E2E27BF76F}"/>
              </a:ext>
            </a:extLst>
          </p:cNvPr>
          <p:cNvCxnSpPr>
            <a:cxnSpLocks/>
            <a:stCxn id="75" idx="3"/>
            <a:endCxn id="592" idx="1"/>
          </p:cNvCxnSpPr>
          <p:nvPr/>
        </p:nvCxnSpPr>
        <p:spPr>
          <a:xfrm>
            <a:off x="6766560" y="47577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009D81C0-1F36-A3B0-8E69-74F55D3EC459}"/>
              </a:ext>
            </a:extLst>
          </p:cNvPr>
          <p:cNvCxnSpPr>
            <a:cxnSpLocks/>
            <a:stCxn id="74" idx="3"/>
            <a:endCxn id="591" idx="1"/>
          </p:cNvCxnSpPr>
          <p:nvPr/>
        </p:nvCxnSpPr>
        <p:spPr>
          <a:xfrm>
            <a:off x="6766560" y="38433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Arrow Connector 627">
            <a:extLst>
              <a:ext uri="{FF2B5EF4-FFF2-40B4-BE49-F238E27FC236}">
                <a16:creationId xmlns:a16="http://schemas.microsoft.com/office/drawing/2014/main" id="{26E40FF7-371F-20C4-65D2-8B5967480C81}"/>
              </a:ext>
            </a:extLst>
          </p:cNvPr>
          <p:cNvCxnSpPr>
            <a:cxnSpLocks/>
            <a:stCxn id="74" idx="3"/>
            <a:endCxn id="593" idx="1"/>
          </p:cNvCxnSpPr>
          <p:nvPr/>
        </p:nvCxnSpPr>
        <p:spPr>
          <a:xfrm>
            <a:off x="6766560" y="3843369"/>
            <a:ext cx="881470" cy="2007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Arrow Connector 629">
            <a:extLst>
              <a:ext uri="{FF2B5EF4-FFF2-40B4-BE49-F238E27FC236}">
                <a16:creationId xmlns:a16="http://schemas.microsoft.com/office/drawing/2014/main" id="{935B9C89-B3DD-20B9-88C8-520898A6C77F}"/>
              </a:ext>
            </a:extLst>
          </p:cNvPr>
          <p:cNvCxnSpPr>
            <a:cxnSpLocks/>
            <a:stCxn id="75" idx="3"/>
            <a:endCxn id="591" idx="1"/>
          </p:cNvCxnSpPr>
          <p:nvPr/>
        </p:nvCxnSpPr>
        <p:spPr>
          <a:xfrm flipV="1">
            <a:off x="6766560" y="38433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Arrow Connector 631">
            <a:extLst>
              <a:ext uri="{FF2B5EF4-FFF2-40B4-BE49-F238E27FC236}">
                <a16:creationId xmlns:a16="http://schemas.microsoft.com/office/drawing/2014/main" id="{B5971635-2852-C12F-D358-463E2437DFF6}"/>
              </a:ext>
            </a:extLst>
          </p:cNvPr>
          <p:cNvCxnSpPr>
            <a:cxnSpLocks/>
            <a:stCxn id="75" idx="3"/>
            <a:endCxn id="593" idx="1"/>
          </p:cNvCxnSpPr>
          <p:nvPr/>
        </p:nvCxnSpPr>
        <p:spPr>
          <a:xfrm>
            <a:off x="6766560" y="4757769"/>
            <a:ext cx="881470" cy="109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11F6BBCC-716A-7F95-3E20-8C1ED270255A}"/>
              </a:ext>
            </a:extLst>
          </p:cNvPr>
          <p:cNvCxnSpPr>
            <a:cxnSpLocks/>
            <a:stCxn id="76" idx="3"/>
            <a:endCxn id="590" idx="1"/>
          </p:cNvCxnSpPr>
          <p:nvPr/>
        </p:nvCxnSpPr>
        <p:spPr>
          <a:xfrm flipV="1">
            <a:off x="6766559" y="2928969"/>
            <a:ext cx="881472" cy="292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Arrow Connector 635">
            <a:extLst>
              <a:ext uri="{FF2B5EF4-FFF2-40B4-BE49-F238E27FC236}">
                <a16:creationId xmlns:a16="http://schemas.microsoft.com/office/drawing/2014/main" id="{A761F601-0802-0E9B-F99C-2E302B970AC8}"/>
              </a:ext>
            </a:extLst>
          </p:cNvPr>
          <p:cNvCxnSpPr>
            <a:cxnSpLocks/>
            <a:stCxn id="76" idx="3"/>
            <a:endCxn id="592" idx="1"/>
          </p:cNvCxnSpPr>
          <p:nvPr/>
        </p:nvCxnSpPr>
        <p:spPr>
          <a:xfrm flipV="1">
            <a:off x="6766559" y="4757769"/>
            <a:ext cx="881472" cy="109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Arrow Connector 637">
            <a:extLst>
              <a:ext uri="{FF2B5EF4-FFF2-40B4-BE49-F238E27FC236}">
                <a16:creationId xmlns:a16="http://schemas.microsoft.com/office/drawing/2014/main" id="{3416A5AC-65D5-B5BA-0E32-D220ED3855C7}"/>
              </a:ext>
            </a:extLst>
          </p:cNvPr>
          <p:cNvCxnSpPr>
            <a:cxnSpLocks/>
            <a:stCxn id="76" idx="3"/>
            <a:endCxn id="593" idx="1"/>
          </p:cNvCxnSpPr>
          <p:nvPr/>
        </p:nvCxnSpPr>
        <p:spPr>
          <a:xfrm>
            <a:off x="6766559" y="5850736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E056BFFA-DACA-416D-61AE-519B054C7333}"/>
              </a:ext>
            </a:extLst>
          </p:cNvPr>
          <p:cNvCxnSpPr>
            <a:cxnSpLocks/>
          </p:cNvCxnSpPr>
          <p:nvPr/>
        </p:nvCxnSpPr>
        <p:spPr>
          <a:xfrm>
            <a:off x="6843845" y="2338939"/>
            <a:ext cx="750755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6" name="TextBox 645">
            <a:extLst>
              <a:ext uri="{FF2B5EF4-FFF2-40B4-BE49-F238E27FC236}">
                <a16:creationId xmlns:a16="http://schemas.microsoft.com/office/drawing/2014/main" id="{D3946256-433E-1EB9-32A4-06351BC1F132}"/>
              </a:ext>
            </a:extLst>
          </p:cNvPr>
          <p:cNvSpPr txBox="1"/>
          <p:nvPr/>
        </p:nvSpPr>
        <p:spPr>
          <a:xfrm>
            <a:off x="6821447" y="2010104"/>
            <a:ext cx="798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Calibri Light"/>
              </a:rPr>
              <a:t>Dispatch</a:t>
            </a:r>
            <a:endParaRPr lang="en-CH" b="1" dirty="0">
              <a:solidFill>
                <a:schemeClr val="accent1"/>
              </a:solidFill>
            </a:endParaRPr>
          </a:p>
        </p:txBody>
      </p:sp>
      <p:cxnSp>
        <p:nvCxnSpPr>
          <p:cNvPr id="647" name="Straight Arrow Connector 646">
            <a:extLst>
              <a:ext uri="{FF2B5EF4-FFF2-40B4-BE49-F238E27FC236}">
                <a16:creationId xmlns:a16="http://schemas.microsoft.com/office/drawing/2014/main" id="{623C6903-1F52-8E49-C654-5F09950EA869}"/>
              </a:ext>
            </a:extLst>
          </p:cNvPr>
          <p:cNvCxnSpPr>
            <a:cxnSpLocks/>
          </p:cNvCxnSpPr>
          <p:nvPr/>
        </p:nvCxnSpPr>
        <p:spPr>
          <a:xfrm>
            <a:off x="9050762" y="2338939"/>
            <a:ext cx="840619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48" name="TextBox 647">
            <a:extLst>
              <a:ext uri="{FF2B5EF4-FFF2-40B4-BE49-F238E27FC236}">
                <a16:creationId xmlns:a16="http://schemas.microsoft.com/office/drawing/2014/main" id="{1CDBDFF2-4684-4895-A8BE-BB2E7700B80C}"/>
              </a:ext>
            </a:extLst>
          </p:cNvPr>
          <p:cNvSpPr txBox="1"/>
          <p:nvPr/>
        </p:nvSpPr>
        <p:spPr>
          <a:xfrm>
            <a:off x="9028364" y="2010104"/>
            <a:ext cx="896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Calibri Light"/>
              </a:rPr>
              <a:t>Combine</a:t>
            </a:r>
            <a:endParaRPr lang="en-CH" b="1" dirty="0">
              <a:solidFill>
                <a:schemeClr val="accent2"/>
              </a:solidFill>
            </a:endParaRPr>
          </a:p>
        </p:txBody>
      </p:sp>
      <p:cxnSp>
        <p:nvCxnSpPr>
          <p:cNvPr id="651" name="Straight Arrow Connector 650">
            <a:extLst>
              <a:ext uri="{FF2B5EF4-FFF2-40B4-BE49-F238E27FC236}">
                <a16:creationId xmlns:a16="http://schemas.microsoft.com/office/drawing/2014/main" id="{934DA120-DFA9-D393-AFB2-9DA6E3B7D6A1}"/>
              </a:ext>
            </a:extLst>
          </p:cNvPr>
          <p:cNvCxnSpPr/>
          <p:nvPr/>
        </p:nvCxnSpPr>
        <p:spPr>
          <a:xfrm>
            <a:off x="9009911" y="29289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2" name="Straight Arrow Connector 651">
            <a:extLst>
              <a:ext uri="{FF2B5EF4-FFF2-40B4-BE49-F238E27FC236}">
                <a16:creationId xmlns:a16="http://schemas.microsoft.com/office/drawing/2014/main" id="{70F647D5-BA33-2E24-8AC9-8B7818667A55}"/>
              </a:ext>
            </a:extLst>
          </p:cNvPr>
          <p:cNvCxnSpPr/>
          <p:nvPr/>
        </p:nvCxnSpPr>
        <p:spPr>
          <a:xfrm>
            <a:off x="9009911" y="2928969"/>
            <a:ext cx="881471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3" name="Straight Arrow Connector 652">
            <a:extLst>
              <a:ext uri="{FF2B5EF4-FFF2-40B4-BE49-F238E27FC236}">
                <a16:creationId xmlns:a16="http://schemas.microsoft.com/office/drawing/2014/main" id="{2CDC3187-F837-9AB0-027C-F93FBD53F826}"/>
              </a:ext>
            </a:extLst>
          </p:cNvPr>
          <p:cNvCxnSpPr/>
          <p:nvPr/>
        </p:nvCxnSpPr>
        <p:spPr>
          <a:xfrm>
            <a:off x="9009911" y="2928969"/>
            <a:ext cx="881470" cy="292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4" name="Straight Arrow Connector 653">
            <a:extLst>
              <a:ext uri="{FF2B5EF4-FFF2-40B4-BE49-F238E27FC236}">
                <a16:creationId xmlns:a16="http://schemas.microsoft.com/office/drawing/2014/main" id="{7C5D0114-26E9-5541-9F11-E89F416948D4}"/>
              </a:ext>
            </a:extLst>
          </p:cNvPr>
          <p:cNvCxnSpPr/>
          <p:nvPr/>
        </p:nvCxnSpPr>
        <p:spPr>
          <a:xfrm>
            <a:off x="9009911" y="29289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5" name="Straight Arrow Connector 654">
            <a:extLst>
              <a:ext uri="{FF2B5EF4-FFF2-40B4-BE49-F238E27FC236}">
                <a16:creationId xmlns:a16="http://schemas.microsoft.com/office/drawing/2014/main" id="{05DEEE22-0B67-FB65-249F-901829641F58}"/>
              </a:ext>
            </a:extLst>
          </p:cNvPr>
          <p:cNvCxnSpPr/>
          <p:nvPr/>
        </p:nvCxnSpPr>
        <p:spPr>
          <a:xfrm flipV="1">
            <a:off x="9009911" y="29289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6" name="Straight Arrow Connector 655">
            <a:extLst>
              <a:ext uri="{FF2B5EF4-FFF2-40B4-BE49-F238E27FC236}">
                <a16:creationId xmlns:a16="http://schemas.microsoft.com/office/drawing/2014/main" id="{A7A11BD2-0FD7-2DAD-AE90-217735A4726D}"/>
              </a:ext>
            </a:extLst>
          </p:cNvPr>
          <p:cNvCxnSpPr/>
          <p:nvPr/>
        </p:nvCxnSpPr>
        <p:spPr>
          <a:xfrm flipV="1">
            <a:off x="9009911" y="2928969"/>
            <a:ext cx="881471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7" name="Straight Arrow Connector 656">
            <a:extLst>
              <a:ext uri="{FF2B5EF4-FFF2-40B4-BE49-F238E27FC236}">
                <a16:creationId xmlns:a16="http://schemas.microsoft.com/office/drawing/2014/main" id="{838CDFF8-ADA3-3305-E669-67F88F015AA8}"/>
              </a:ext>
            </a:extLst>
          </p:cNvPr>
          <p:cNvCxnSpPr/>
          <p:nvPr/>
        </p:nvCxnSpPr>
        <p:spPr>
          <a:xfrm flipV="1">
            <a:off x="9009910" y="3843369"/>
            <a:ext cx="881472" cy="2007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8" name="Straight Arrow Connector 657">
            <a:extLst>
              <a:ext uri="{FF2B5EF4-FFF2-40B4-BE49-F238E27FC236}">
                <a16:creationId xmlns:a16="http://schemas.microsoft.com/office/drawing/2014/main" id="{99BDD8F5-092C-46B5-F43D-05EB2BB524B1}"/>
              </a:ext>
            </a:extLst>
          </p:cNvPr>
          <p:cNvCxnSpPr/>
          <p:nvPr/>
        </p:nvCxnSpPr>
        <p:spPr>
          <a:xfrm>
            <a:off x="9009911" y="38433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9" name="Straight Arrow Connector 658">
            <a:extLst>
              <a:ext uri="{FF2B5EF4-FFF2-40B4-BE49-F238E27FC236}">
                <a16:creationId xmlns:a16="http://schemas.microsoft.com/office/drawing/2014/main" id="{4A68737C-752D-2D70-EF21-D6A18FB0461D}"/>
              </a:ext>
            </a:extLst>
          </p:cNvPr>
          <p:cNvCxnSpPr/>
          <p:nvPr/>
        </p:nvCxnSpPr>
        <p:spPr>
          <a:xfrm>
            <a:off x="9009911" y="47577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0" name="Straight Arrow Connector 659">
            <a:extLst>
              <a:ext uri="{FF2B5EF4-FFF2-40B4-BE49-F238E27FC236}">
                <a16:creationId xmlns:a16="http://schemas.microsoft.com/office/drawing/2014/main" id="{307DAF6E-7C74-2FF4-168A-F49174F4845B}"/>
              </a:ext>
            </a:extLst>
          </p:cNvPr>
          <p:cNvCxnSpPr/>
          <p:nvPr/>
        </p:nvCxnSpPr>
        <p:spPr>
          <a:xfrm>
            <a:off x="9009911" y="3843369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1" name="Straight Arrow Connector 660">
            <a:extLst>
              <a:ext uri="{FF2B5EF4-FFF2-40B4-BE49-F238E27FC236}">
                <a16:creationId xmlns:a16="http://schemas.microsoft.com/office/drawing/2014/main" id="{EC466819-9729-9638-8F41-C6FAB323B9FE}"/>
              </a:ext>
            </a:extLst>
          </p:cNvPr>
          <p:cNvCxnSpPr/>
          <p:nvPr/>
        </p:nvCxnSpPr>
        <p:spPr>
          <a:xfrm>
            <a:off x="9009911" y="3843369"/>
            <a:ext cx="881470" cy="2007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2" name="Straight Arrow Connector 661">
            <a:extLst>
              <a:ext uri="{FF2B5EF4-FFF2-40B4-BE49-F238E27FC236}">
                <a16:creationId xmlns:a16="http://schemas.microsoft.com/office/drawing/2014/main" id="{5D5CBD2B-7BD9-F8E3-2CC6-4927829217A4}"/>
              </a:ext>
            </a:extLst>
          </p:cNvPr>
          <p:cNvCxnSpPr/>
          <p:nvPr/>
        </p:nvCxnSpPr>
        <p:spPr>
          <a:xfrm flipV="1">
            <a:off x="9009911" y="3843369"/>
            <a:ext cx="88147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3" name="Straight Arrow Connector 662">
            <a:extLst>
              <a:ext uri="{FF2B5EF4-FFF2-40B4-BE49-F238E27FC236}">
                <a16:creationId xmlns:a16="http://schemas.microsoft.com/office/drawing/2014/main" id="{331BD5C0-454C-9423-2792-0603A18B2799}"/>
              </a:ext>
            </a:extLst>
          </p:cNvPr>
          <p:cNvCxnSpPr/>
          <p:nvPr/>
        </p:nvCxnSpPr>
        <p:spPr>
          <a:xfrm>
            <a:off x="9009911" y="4757769"/>
            <a:ext cx="881470" cy="109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4" name="Straight Arrow Connector 663">
            <a:extLst>
              <a:ext uri="{FF2B5EF4-FFF2-40B4-BE49-F238E27FC236}">
                <a16:creationId xmlns:a16="http://schemas.microsoft.com/office/drawing/2014/main" id="{4D44CE5A-BE1B-D2E2-52BF-E7DF6F1F1FFA}"/>
              </a:ext>
            </a:extLst>
          </p:cNvPr>
          <p:cNvCxnSpPr/>
          <p:nvPr/>
        </p:nvCxnSpPr>
        <p:spPr>
          <a:xfrm flipV="1">
            <a:off x="9009910" y="2928969"/>
            <a:ext cx="881472" cy="292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5" name="Straight Arrow Connector 664">
            <a:extLst>
              <a:ext uri="{FF2B5EF4-FFF2-40B4-BE49-F238E27FC236}">
                <a16:creationId xmlns:a16="http://schemas.microsoft.com/office/drawing/2014/main" id="{EFC4FD46-BA20-9CD6-D933-C62AE7C5EDFB}"/>
              </a:ext>
            </a:extLst>
          </p:cNvPr>
          <p:cNvCxnSpPr/>
          <p:nvPr/>
        </p:nvCxnSpPr>
        <p:spPr>
          <a:xfrm flipV="1">
            <a:off x="9009910" y="4757769"/>
            <a:ext cx="881472" cy="109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6" name="Straight Arrow Connector 665">
            <a:extLst>
              <a:ext uri="{FF2B5EF4-FFF2-40B4-BE49-F238E27FC236}">
                <a16:creationId xmlns:a16="http://schemas.microsoft.com/office/drawing/2014/main" id="{F4C002B7-A3E6-5E04-A0DD-8E478C7BC905}"/>
              </a:ext>
            </a:extLst>
          </p:cNvPr>
          <p:cNvCxnSpPr/>
          <p:nvPr/>
        </p:nvCxnSpPr>
        <p:spPr>
          <a:xfrm>
            <a:off x="9009910" y="5850736"/>
            <a:ext cx="88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7" name="Straight Arrow Connector 666">
            <a:extLst>
              <a:ext uri="{FF2B5EF4-FFF2-40B4-BE49-F238E27FC236}">
                <a16:creationId xmlns:a16="http://schemas.microsoft.com/office/drawing/2014/main" id="{9E1458DF-233F-A62B-A8F8-960632EDF91A}"/>
              </a:ext>
            </a:extLst>
          </p:cNvPr>
          <p:cNvCxnSpPr>
            <a:cxnSpLocks/>
          </p:cNvCxnSpPr>
          <p:nvPr/>
        </p:nvCxnSpPr>
        <p:spPr>
          <a:xfrm>
            <a:off x="7620000" y="2338939"/>
            <a:ext cx="138613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9" name="TextBox 668">
            <a:extLst>
              <a:ext uri="{FF2B5EF4-FFF2-40B4-BE49-F238E27FC236}">
                <a16:creationId xmlns:a16="http://schemas.microsoft.com/office/drawing/2014/main" id="{EF22D0DD-35BD-859E-6F1D-1C73A8F0B181}"/>
              </a:ext>
            </a:extLst>
          </p:cNvPr>
          <p:cNvSpPr txBox="1"/>
          <p:nvPr/>
        </p:nvSpPr>
        <p:spPr>
          <a:xfrm>
            <a:off x="7705781" y="2010104"/>
            <a:ext cx="135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Calibri Light"/>
              </a:rPr>
              <a:t>Routed Expert</a:t>
            </a:r>
            <a:endParaRPr lang="en-CH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95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EB72B543-9D9E-030A-F066-3D48CE3D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1B0C920F-5944-6D3D-3EF3-C47D57CD8184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DeepSeekv3 FP8 Decoding on SoftHier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ABCAB0F9-36F3-CCDE-A4D9-BB56920C09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262D5F-8307-5808-385B-CDC8C2180301}"/>
              </a:ext>
            </a:extLst>
          </p:cNvPr>
          <p:cNvSpPr txBox="1">
            <a:spLocks/>
          </p:cNvSpPr>
          <p:nvPr/>
        </p:nvSpPr>
        <p:spPr>
          <a:xfrm>
            <a:off x="316499" y="685799"/>
            <a:ext cx="8846752" cy="3837589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SoftHier Chip Configuration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Each cluster with one 32x32 CE array RedMule (2TFLOPs/cluster)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32x32 cluster with total 2048 TFLOPs @FP8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32 HBM2.ch on both west and south die boundary (4TB/s)</a:t>
            </a:r>
          </a:p>
          <a:p>
            <a:pPr>
              <a:defRPr/>
            </a:pPr>
            <a:r>
              <a:rPr lang="en-GB" altLang="zh-CN" sz="2400" dirty="0">
                <a:solidFill>
                  <a:srgbClr val="000000"/>
                </a:solidFill>
                <a:latin typeface="Calibri Light"/>
              </a:rPr>
              <a:t>Expert-Parallelism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Each chip handles a subset of experts in parallel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Requires heavy inter-chip communication (dispatch &amp; combine)</a:t>
            </a:r>
            <a:endParaRPr lang="en-GB" altLang="zh-CN" sz="2400" dirty="0">
              <a:solidFill>
                <a:srgbClr val="000000"/>
              </a:solidFill>
              <a:latin typeface="Calibri Light"/>
            </a:endParaRP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Overlaps communication with kernel execution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Configure with EP-64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8BF283-7E3C-D7EF-9D8E-69D2C2DE81C8}"/>
              </a:ext>
            </a:extLst>
          </p:cNvPr>
          <p:cNvSpPr/>
          <p:nvPr/>
        </p:nvSpPr>
        <p:spPr>
          <a:xfrm>
            <a:off x="9092364" y="419202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0</a:t>
            </a:r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7AF246-4CC5-AEB7-BF5D-394E0BBB94AC}"/>
              </a:ext>
            </a:extLst>
          </p:cNvPr>
          <p:cNvSpPr/>
          <p:nvPr/>
        </p:nvSpPr>
        <p:spPr>
          <a:xfrm>
            <a:off x="9092364" y="1333602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1</a:t>
            </a:r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DC5A3-28FE-326E-6214-60B026BA9F45}"/>
              </a:ext>
            </a:extLst>
          </p:cNvPr>
          <p:cNvSpPr/>
          <p:nvPr/>
        </p:nvSpPr>
        <p:spPr>
          <a:xfrm>
            <a:off x="9092364" y="2248002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2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901573-A45F-3F31-95F4-89DB42F5F7FF}"/>
              </a:ext>
            </a:extLst>
          </p:cNvPr>
          <p:cNvSpPr/>
          <p:nvPr/>
        </p:nvSpPr>
        <p:spPr>
          <a:xfrm>
            <a:off x="9092363" y="3340969"/>
            <a:ext cx="896301" cy="7851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SoftHier</a:t>
            </a:r>
          </a:p>
          <a:p>
            <a:pPr algn="ctr"/>
            <a:r>
              <a:rPr lang="en-GB" dirty="0"/>
              <a:t>Chip 63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2B052-260D-C82D-EA6E-49A351ECDAB2}"/>
              </a:ext>
            </a:extLst>
          </p:cNvPr>
          <p:cNvSpPr txBox="1"/>
          <p:nvPr/>
        </p:nvSpPr>
        <p:spPr>
          <a:xfrm>
            <a:off x="9319419" y="2993436"/>
            <a:ext cx="8021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……</a:t>
            </a:r>
            <a:endParaRPr lang="en-CH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0B02F3-F703-0E3A-4DFA-065DE53ED2F2}"/>
              </a:ext>
            </a:extLst>
          </p:cNvPr>
          <p:cNvSpPr/>
          <p:nvPr/>
        </p:nvSpPr>
        <p:spPr>
          <a:xfrm rot="5400000">
            <a:off x="8722241" y="2126017"/>
            <a:ext cx="3706957" cy="2933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C2C Interconnect</a:t>
            </a:r>
            <a:endParaRPr lang="en-CH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3EB251-080B-048F-086C-BE305601CBDF}"/>
              </a:ext>
            </a:extLst>
          </p:cNvPr>
          <p:cNvCxnSpPr/>
          <p:nvPr/>
        </p:nvCxnSpPr>
        <p:spPr>
          <a:xfrm>
            <a:off x="9988664" y="698232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2FF611-809C-9B2F-7292-3E2C5F2AFA6B}"/>
              </a:ext>
            </a:extLst>
          </p:cNvPr>
          <p:cNvCxnSpPr/>
          <p:nvPr/>
        </p:nvCxnSpPr>
        <p:spPr>
          <a:xfrm flipH="1">
            <a:off x="9988664" y="940453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BFC378-A033-07D7-356F-808B11A4E45C}"/>
              </a:ext>
            </a:extLst>
          </p:cNvPr>
          <p:cNvCxnSpPr/>
          <p:nvPr/>
        </p:nvCxnSpPr>
        <p:spPr>
          <a:xfrm>
            <a:off x="9988664" y="1595699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B5FA0D-21B1-9463-CDF1-3FD4FE3456D3}"/>
              </a:ext>
            </a:extLst>
          </p:cNvPr>
          <p:cNvCxnSpPr/>
          <p:nvPr/>
        </p:nvCxnSpPr>
        <p:spPr>
          <a:xfrm flipH="1">
            <a:off x="9988664" y="1837920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42A40E-EEED-6341-199D-ED02491DD439}"/>
              </a:ext>
            </a:extLst>
          </p:cNvPr>
          <p:cNvCxnSpPr/>
          <p:nvPr/>
        </p:nvCxnSpPr>
        <p:spPr>
          <a:xfrm>
            <a:off x="9988664" y="2493166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2ABE379-BA22-D267-DDF4-7BD0B3FA9A49}"/>
              </a:ext>
            </a:extLst>
          </p:cNvPr>
          <p:cNvCxnSpPr/>
          <p:nvPr/>
        </p:nvCxnSpPr>
        <p:spPr>
          <a:xfrm flipH="1">
            <a:off x="9988664" y="2735387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1031A0-EFD8-F4D9-B067-AF172441B6C0}"/>
              </a:ext>
            </a:extLst>
          </p:cNvPr>
          <p:cNvCxnSpPr/>
          <p:nvPr/>
        </p:nvCxnSpPr>
        <p:spPr>
          <a:xfrm>
            <a:off x="9988664" y="3602300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4343DE-4CB9-B5A2-9406-71E12C300EE7}"/>
              </a:ext>
            </a:extLst>
          </p:cNvPr>
          <p:cNvCxnSpPr/>
          <p:nvPr/>
        </p:nvCxnSpPr>
        <p:spPr>
          <a:xfrm flipH="1">
            <a:off x="9988664" y="3844521"/>
            <a:ext cx="4403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4529F0F-8673-6E10-F63C-174D0B5C97C3}"/>
              </a:ext>
            </a:extLst>
          </p:cNvPr>
          <p:cNvSpPr/>
          <p:nvPr/>
        </p:nvSpPr>
        <p:spPr>
          <a:xfrm>
            <a:off x="8075812" y="428803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0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47C01B3B-8314-E470-C2C1-29DB54D1FD30}"/>
              </a:ext>
            </a:extLst>
          </p:cNvPr>
          <p:cNvSpPr/>
          <p:nvPr/>
        </p:nvSpPr>
        <p:spPr>
          <a:xfrm>
            <a:off x="8075812" y="609916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A06291E-FA82-EAC2-4DF3-9BE5D719EA1D}"/>
              </a:ext>
            </a:extLst>
          </p:cNvPr>
          <p:cNvSpPr/>
          <p:nvPr/>
        </p:nvSpPr>
        <p:spPr>
          <a:xfrm>
            <a:off x="8075812" y="791029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5427E519-1008-B8AE-A404-F372574CB7D8}"/>
              </a:ext>
            </a:extLst>
          </p:cNvPr>
          <p:cNvSpPr/>
          <p:nvPr/>
        </p:nvSpPr>
        <p:spPr>
          <a:xfrm>
            <a:off x="8075812" y="972142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3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868AC546-1EB5-6991-8E62-9A6414A09BBD}"/>
              </a:ext>
            </a:extLst>
          </p:cNvPr>
          <p:cNvSpPr/>
          <p:nvPr/>
        </p:nvSpPr>
        <p:spPr>
          <a:xfrm>
            <a:off x="8075812" y="1334368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4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6289EEA6-44EC-6BFF-18DA-C49BFE403DEE}"/>
              </a:ext>
            </a:extLst>
          </p:cNvPr>
          <p:cNvSpPr/>
          <p:nvPr/>
        </p:nvSpPr>
        <p:spPr>
          <a:xfrm>
            <a:off x="8075812" y="1515481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5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596D40D4-6CBB-99C8-8F50-A8EF87EDDB7D}"/>
              </a:ext>
            </a:extLst>
          </p:cNvPr>
          <p:cNvSpPr/>
          <p:nvPr/>
        </p:nvSpPr>
        <p:spPr>
          <a:xfrm>
            <a:off x="8075812" y="1696594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6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6BD5ACC4-08FF-7DFF-5066-176471D3490F}"/>
              </a:ext>
            </a:extLst>
          </p:cNvPr>
          <p:cNvSpPr/>
          <p:nvPr/>
        </p:nvSpPr>
        <p:spPr>
          <a:xfrm>
            <a:off x="8075812" y="1877707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7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0A8C923A-45C2-AA82-6AFD-750FAFCEA3CE}"/>
              </a:ext>
            </a:extLst>
          </p:cNvPr>
          <p:cNvSpPr/>
          <p:nvPr/>
        </p:nvSpPr>
        <p:spPr>
          <a:xfrm>
            <a:off x="8075812" y="2254292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8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C23C8B8-D8ED-F766-CD7A-2B8194FBFF4B}"/>
              </a:ext>
            </a:extLst>
          </p:cNvPr>
          <p:cNvSpPr/>
          <p:nvPr/>
        </p:nvSpPr>
        <p:spPr>
          <a:xfrm>
            <a:off x="8075812" y="2435405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9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B70F3E7-8838-94AB-412C-6B12D9B7219A}"/>
              </a:ext>
            </a:extLst>
          </p:cNvPr>
          <p:cNvSpPr/>
          <p:nvPr/>
        </p:nvSpPr>
        <p:spPr>
          <a:xfrm>
            <a:off x="8075812" y="2616518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10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C5D16B0-DF03-1726-09FF-44B5B09F2A5A}"/>
              </a:ext>
            </a:extLst>
          </p:cNvPr>
          <p:cNvSpPr/>
          <p:nvPr/>
        </p:nvSpPr>
        <p:spPr>
          <a:xfrm>
            <a:off x="8075812" y="2797631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11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8E2CDB6-1F35-CAD6-4037-5814C8C023D4}"/>
              </a:ext>
            </a:extLst>
          </p:cNvPr>
          <p:cNvSpPr/>
          <p:nvPr/>
        </p:nvSpPr>
        <p:spPr>
          <a:xfrm>
            <a:off x="8075812" y="3350571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252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DB6DB1C-9761-B7B2-3FA4-34E86E4129F7}"/>
              </a:ext>
            </a:extLst>
          </p:cNvPr>
          <p:cNvSpPr/>
          <p:nvPr/>
        </p:nvSpPr>
        <p:spPr>
          <a:xfrm>
            <a:off x="8075812" y="3531684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253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39200A9-06C5-D33D-F185-25ED481A7948}"/>
              </a:ext>
            </a:extLst>
          </p:cNvPr>
          <p:cNvSpPr/>
          <p:nvPr/>
        </p:nvSpPr>
        <p:spPr>
          <a:xfrm>
            <a:off x="8075812" y="3712797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254</a:t>
            </a:r>
            <a:endParaRPr lang="en-CH" sz="1100" dirty="0">
              <a:solidFill>
                <a:schemeClr val="tx2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365B60-F518-53A8-522B-A2FA5A6E1622}"/>
              </a:ext>
            </a:extLst>
          </p:cNvPr>
          <p:cNvSpPr/>
          <p:nvPr/>
        </p:nvSpPr>
        <p:spPr>
          <a:xfrm>
            <a:off x="8075812" y="3893910"/>
            <a:ext cx="938264" cy="1619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Expert 255</a:t>
            </a:r>
            <a:endParaRPr lang="en-CH" sz="1100" dirty="0">
              <a:solidFill>
                <a:schemeClr val="tx2"/>
              </a:solidFill>
            </a:endParaRPr>
          </a:p>
        </p:txBody>
      </p:sp>
      <p:cxnSp>
        <p:nvCxnSpPr>
          <p:cNvPr id="601" name="Straight Arrow Connector 600">
            <a:extLst>
              <a:ext uri="{FF2B5EF4-FFF2-40B4-BE49-F238E27FC236}">
                <a16:creationId xmlns:a16="http://schemas.microsoft.com/office/drawing/2014/main" id="{255C7140-005D-8B5B-8E9A-766BB65ECA20}"/>
              </a:ext>
            </a:extLst>
          </p:cNvPr>
          <p:cNvCxnSpPr>
            <a:cxnSpLocks/>
          </p:cNvCxnSpPr>
          <p:nvPr/>
        </p:nvCxnSpPr>
        <p:spPr>
          <a:xfrm>
            <a:off x="2043242" y="5857469"/>
            <a:ext cx="978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46AE0A36-5221-B040-40A8-A427E4E95186}"/>
              </a:ext>
            </a:extLst>
          </p:cNvPr>
          <p:cNvSpPr txBox="1"/>
          <p:nvPr/>
        </p:nvSpPr>
        <p:spPr>
          <a:xfrm>
            <a:off x="8502662" y="5921224"/>
            <a:ext cx="589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 Light"/>
              </a:rPr>
              <a:t>Time</a:t>
            </a:r>
            <a:endParaRPr lang="en-CH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8148D-1314-D910-01BF-236BF1DB4CB6}"/>
              </a:ext>
            </a:extLst>
          </p:cNvPr>
          <p:cNvSpPr txBox="1"/>
          <p:nvPr/>
        </p:nvSpPr>
        <p:spPr>
          <a:xfrm>
            <a:off x="316499" y="5269129"/>
            <a:ext cx="1647055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 Light"/>
              </a:rPr>
              <a:t>C2C Communication</a:t>
            </a:r>
            <a:endParaRPr lang="en-C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39DD1-68A5-D11D-0531-5DB45F4D36E3}"/>
              </a:ext>
            </a:extLst>
          </p:cNvPr>
          <p:cNvSpPr txBox="1"/>
          <p:nvPr/>
        </p:nvSpPr>
        <p:spPr>
          <a:xfrm>
            <a:off x="316499" y="4858981"/>
            <a:ext cx="1647055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alibri Light"/>
              </a:rPr>
              <a:t>Kernel Compute</a:t>
            </a:r>
            <a:endParaRPr lang="en-CH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FA7247-616D-A024-D6AB-9E4CB66476F7}"/>
              </a:ext>
            </a:extLst>
          </p:cNvPr>
          <p:cNvSpPr/>
          <p:nvPr/>
        </p:nvSpPr>
        <p:spPr>
          <a:xfrm>
            <a:off x="2043241" y="4889150"/>
            <a:ext cx="2384379" cy="2776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MLA + Shared Expert + Gate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99EC7-7B65-84FC-85C5-B02F1590B9B4}"/>
              </a:ext>
            </a:extLst>
          </p:cNvPr>
          <p:cNvSpPr/>
          <p:nvPr/>
        </p:nvSpPr>
        <p:spPr>
          <a:xfrm>
            <a:off x="4427620" y="4889150"/>
            <a:ext cx="2384379" cy="2776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MLA + Shared Expert + Gate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082708-E445-4843-50CF-B0EC398094D1}"/>
              </a:ext>
            </a:extLst>
          </p:cNvPr>
          <p:cNvSpPr/>
          <p:nvPr/>
        </p:nvSpPr>
        <p:spPr>
          <a:xfrm>
            <a:off x="6812000" y="4889151"/>
            <a:ext cx="1167344" cy="27760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Routed Expert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C3D6D6-B06D-5B74-DA62-A288FD24C571}"/>
              </a:ext>
            </a:extLst>
          </p:cNvPr>
          <p:cNvSpPr/>
          <p:nvPr/>
        </p:nvSpPr>
        <p:spPr>
          <a:xfrm>
            <a:off x="7979344" y="4889151"/>
            <a:ext cx="1167344" cy="27760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Routed Expert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B1683-4DFE-2D11-667B-45932900D88F}"/>
              </a:ext>
            </a:extLst>
          </p:cNvPr>
          <p:cNvSpPr/>
          <p:nvPr/>
        </p:nvSpPr>
        <p:spPr>
          <a:xfrm>
            <a:off x="4547374" y="5299299"/>
            <a:ext cx="785022" cy="27760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Dispatch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BF51A4-B457-4E2C-3435-8253C3F58198}"/>
              </a:ext>
            </a:extLst>
          </p:cNvPr>
          <p:cNvSpPr/>
          <p:nvPr/>
        </p:nvSpPr>
        <p:spPr>
          <a:xfrm>
            <a:off x="6859606" y="5299299"/>
            <a:ext cx="785022" cy="2776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Dispatch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5D008C-26FC-B214-4A85-C67C7460A603}"/>
              </a:ext>
            </a:extLst>
          </p:cNvPr>
          <p:cNvSpPr/>
          <p:nvPr/>
        </p:nvSpPr>
        <p:spPr>
          <a:xfrm>
            <a:off x="8030940" y="5299299"/>
            <a:ext cx="853178" cy="2776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Combine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131222-3EBA-A933-E51F-F680EC4C8B45}"/>
              </a:ext>
            </a:extLst>
          </p:cNvPr>
          <p:cNvSpPr/>
          <p:nvPr/>
        </p:nvSpPr>
        <p:spPr>
          <a:xfrm>
            <a:off x="9268439" y="5299299"/>
            <a:ext cx="853178" cy="2776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Combine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9272E8-730B-A26D-31E5-55FD8C382360}"/>
              </a:ext>
            </a:extLst>
          </p:cNvPr>
          <p:cNvSpPr/>
          <p:nvPr/>
        </p:nvSpPr>
        <p:spPr>
          <a:xfrm>
            <a:off x="9144001" y="4889150"/>
            <a:ext cx="2384379" cy="2776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MLA + Shared Expert + Gate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CB3F4B-3996-FCB1-CA62-86DC1A125FD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24037" y="5166757"/>
            <a:ext cx="323337" cy="27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3E05A7-DEDB-8459-9AAB-3755FA62EE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332396" y="5166757"/>
            <a:ext cx="1728804" cy="27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B18AEB-FBE3-287B-B069-CEC47817BFDA}"/>
              </a:ext>
            </a:extLst>
          </p:cNvPr>
          <p:cNvCxnSpPr>
            <a:endCxn id="17" idx="1"/>
          </p:cNvCxnSpPr>
          <p:nvPr/>
        </p:nvCxnSpPr>
        <p:spPr>
          <a:xfrm>
            <a:off x="6597650" y="5166757"/>
            <a:ext cx="261956" cy="27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C6A26B-97FA-2968-FF50-0E219EF555C7}"/>
              </a:ext>
            </a:extLst>
          </p:cNvPr>
          <p:cNvCxnSpPr>
            <a:stCxn id="17" idx="3"/>
          </p:cNvCxnSpPr>
          <p:nvPr/>
        </p:nvCxnSpPr>
        <p:spPr>
          <a:xfrm flipV="1">
            <a:off x="7644628" y="5166757"/>
            <a:ext cx="527822" cy="27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0B027F-B11F-9E72-F5FD-D5A283A29B7C}"/>
              </a:ext>
            </a:extLst>
          </p:cNvPr>
          <p:cNvCxnSpPr>
            <a:endCxn id="18" idx="1"/>
          </p:cNvCxnSpPr>
          <p:nvPr/>
        </p:nvCxnSpPr>
        <p:spPr>
          <a:xfrm>
            <a:off x="7908539" y="5166757"/>
            <a:ext cx="122401" cy="27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8DED27-9C1D-2506-0215-DC8B8D871C8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884118" y="5134760"/>
            <a:ext cx="435301" cy="30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DC74D65-A9A6-D4F0-ACCA-95393D80F52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077224" y="5198754"/>
            <a:ext cx="191215" cy="23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302039C-BE07-9E47-9ED9-C82AC5790533}"/>
              </a:ext>
            </a:extLst>
          </p:cNvPr>
          <p:cNvCxnSpPr>
            <a:cxnSpLocks/>
          </p:cNvCxnSpPr>
          <p:nvPr/>
        </p:nvCxnSpPr>
        <p:spPr>
          <a:xfrm flipV="1">
            <a:off x="10118539" y="5267302"/>
            <a:ext cx="1599958" cy="17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0E765F62-F0A1-30CA-84A3-7354756E1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1D539F9-7C47-4CA3-8613-0DC2DA78AD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156377"/>
              </p:ext>
            </p:extLst>
          </p:nvPr>
        </p:nvGraphicFramePr>
        <p:xfrm>
          <a:off x="5870448" y="603504"/>
          <a:ext cx="5010911" cy="5888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68414566-83A0-45B9-9492-E604B3B902CF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DeepSeekv3 FP8 Decoding Results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0266B9EC-D0F8-C4A8-7CC1-E40AD04192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4EE457C-4AD3-25B8-8F5D-55ECA49D5B66}"/>
              </a:ext>
            </a:extLst>
          </p:cNvPr>
          <p:cNvCxnSpPr>
            <a:cxnSpLocks/>
          </p:cNvCxnSpPr>
          <p:nvPr/>
        </p:nvCxnSpPr>
        <p:spPr>
          <a:xfrm>
            <a:off x="6512201" y="4320657"/>
            <a:ext cx="380223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37C7479-6DA7-F28D-75E0-555E849CACC7}"/>
              </a:ext>
            </a:extLst>
          </p:cNvPr>
          <p:cNvCxnSpPr/>
          <p:nvPr/>
        </p:nvCxnSpPr>
        <p:spPr>
          <a:xfrm>
            <a:off x="10708065" y="4378054"/>
            <a:ext cx="0" cy="526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E2EC7035-8AAE-B618-5E81-8E12AA60531E}"/>
              </a:ext>
            </a:extLst>
          </p:cNvPr>
          <p:cNvSpPr txBox="1"/>
          <p:nvPr/>
        </p:nvSpPr>
        <p:spPr>
          <a:xfrm>
            <a:off x="10708065" y="4487552"/>
            <a:ext cx="802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chemeClr val="accent3"/>
                </a:solidFill>
                <a:latin typeface="Calibri Light"/>
              </a:rPr>
              <a:t>Target TPOT</a:t>
            </a:r>
            <a:endParaRPr lang="en-CH" b="1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5A67FF-1187-C3CE-0005-105580770310}"/>
              </a:ext>
            </a:extLst>
          </p:cNvPr>
          <p:cNvSpPr txBox="1">
            <a:spLocks/>
          </p:cNvSpPr>
          <p:nvPr/>
        </p:nvSpPr>
        <p:spPr>
          <a:xfrm>
            <a:off x="316499" y="932688"/>
            <a:ext cx="4538965" cy="359070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Decoding Setting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Speculative Decoding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Draft Length = 4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Accept Rate = 75%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Expert-Parallelism = 64</a:t>
            </a:r>
          </a:p>
          <a:p>
            <a:pPr>
              <a:defRPr/>
            </a:pPr>
            <a:r>
              <a:rPr lang="en-GB" altLang="zh-CN" sz="2400" dirty="0">
                <a:solidFill>
                  <a:srgbClr val="000000"/>
                </a:solidFill>
                <a:latin typeface="Calibri Light"/>
              </a:rPr>
              <a:t>Key Metrics</a:t>
            </a:r>
          </a:p>
          <a:p>
            <a:pPr lvl="1">
              <a:defRPr/>
            </a:pPr>
            <a:r>
              <a:rPr lang="en-GB" altLang="zh-CN" sz="1977" b="1" dirty="0">
                <a:solidFill>
                  <a:srgbClr val="000000"/>
                </a:solidFill>
                <a:latin typeface="Calibri Light"/>
              </a:rPr>
              <a:t>Throughput: 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tokens/s/chip</a:t>
            </a:r>
          </a:p>
          <a:p>
            <a:pPr lvl="1">
              <a:defRPr/>
            </a:pPr>
            <a:r>
              <a:rPr lang="en-GB" altLang="zh-CN" sz="1977" b="1" dirty="0">
                <a:solidFill>
                  <a:srgbClr val="000000"/>
                </a:solidFill>
                <a:latin typeface="Calibri Light"/>
              </a:rPr>
              <a:t>TPOT: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 avg. time per token for each user (target &lt;100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ms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)</a:t>
            </a:r>
          </a:p>
          <a:p>
            <a:pPr lvl="1">
              <a:defRPr/>
            </a:pP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52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0D07FC1-4CF3-50DA-2189-E82DFC57B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202FD615-D7DA-17A1-9979-7CDC37445363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DeepSeekv3 FP8 Decoding Results – Kernel Breakdown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A42B939E-8940-9E4E-2686-AFF4540A7F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F7AC7-6705-5B38-8608-4F838D33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944" y="889853"/>
            <a:ext cx="9211056" cy="1428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FC41B-C227-EC9D-E3A6-FCF9AF968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944" y="2225256"/>
            <a:ext cx="9211056" cy="1464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A52638-7932-D6C9-1FBC-C4FF51AE6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44" y="3556998"/>
            <a:ext cx="9211056" cy="1468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99337-6E18-F409-091B-7B881534C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944" y="4900714"/>
            <a:ext cx="9211056" cy="1441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1330FF-596A-AA50-D39F-FE3B23746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49" y="1929383"/>
            <a:ext cx="2730103" cy="339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A09D361D-A596-06EB-91E2-9A2DE0E1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6A0BE163-1277-C2EE-2DB8-7B23EB149965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US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Expert Parallelism Results 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5376840E-421E-BB4D-22B1-DA3AE02C78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69BB6D9-89B1-110B-69D8-D84C29F2FE94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11083683" cy="2121407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Performance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Batch size=128 → TPOT=41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ms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, throughput=6210 tokens/s/chip</a:t>
            </a:r>
          </a:p>
          <a:p>
            <a:pPr>
              <a:defRPr/>
            </a:pPr>
            <a:r>
              <a:rPr lang="en-GB" altLang="zh-CN" sz="2400" dirty="0">
                <a:solidFill>
                  <a:srgbClr val="000000"/>
                </a:solidFill>
                <a:latin typeface="Calibri Light"/>
              </a:rPr>
              <a:t>Comparison with SoA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2F7BA-544B-5F1A-0AE8-0B585EDF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67" y="2325110"/>
            <a:ext cx="9171316" cy="2467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C47711-30F1-A70C-F403-57A3DF4AB5C2}"/>
              </a:ext>
            </a:extLst>
          </p:cNvPr>
          <p:cNvSpPr txBox="1"/>
          <p:nvPr/>
        </p:nvSpPr>
        <p:spPr>
          <a:xfrm>
            <a:off x="1341117" y="4723412"/>
            <a:ext cx="2358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SoftHier Speculative Decoding </a:t>
            </a:r>
          </a:p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(</a:t>
            </a:r>
            <a:r>
              <a:rPr lang="en-GB" altLang="zh-CN" sz="1400" b="1" dirty="0" err="1">
                <a:solidFill>
                  <a:srgbClr val="000000"/>
                </a:solidFill>
                <a:latin typeface="Calibri Light"/>
              </a:rPr>
              <a:t>draft_len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=4, accept rate=0.75)</a:t>
            </a:r>
            <a:endParaRPr lang="en-C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89B33-5B37-B225-D230-799331D33D27}"/>
              </a:ext>
            </a:extLst>
          </p:cNvPr>
          <p:cNvSpPr txBox="1"/>
          <p:nvPr/>
        </p:nvSpPr>
        <p:spPr>
          <a:xfrm>
            <a:off x="4084316" y="4877301"/>
            <a:ext cx="513084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128</a:t>
            </a:r>
            <a:endParaRPr lang="en-C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7C0E5-03D7-986A-0278-253397C3FE83}"/>
              </a:ext>
            </a:extLst>
          </p:cNvPr>
          <p:cNvSpPr txBox="1"/>
          <p:nvPr/>
        </p:nvSpPr>
        <p:spPr>
          <a:xfrm>
            <a:off x="4981783" y="4877301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4096</a:t>
            </a:r>
            <a:endParaRPr lang="en-C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4DEFA-C27C-0B24-CE45-FC677AC60D3D}"/>
              </a:ext>
            </a:extLst>
          </p:cNvPr>
          <p:cNvSpPr txBox="1"/>
          <p:nvPr/>
        </p:nvSpPr>
        <p:spPr>
          <a:xfrm>
            <a:off x="5963916" y="4877301"/>
            <a:ext cx="1012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1024(</a:t>
            </a:r>
            <a:r>
              <a:rPr lang="en-GB" altLang="zh-CN" sz="1400" b="1" dirty="0">
                <a:solidFill>
                  <a:schemeClr val="accent1"/>
                </a:solidFill>
                <a:latin typeface="Calibri Light"/>
              </a:rPr>
              <a:t>FP16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)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DBA01-288B-BA1C-8A0E-0A59BB6BF906}"/>
              </a:ext>
            </a:extLst>
          </p:cNvPr>
          <p:cNvSpPr txBox="1"/>
          <p:nvPr/>
        </p:nvSpPr>
        <p:spPr>
          <a:xfrm>
            <a:off x="7179733" y="4877301"/>
            <a:ext cx="482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73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07E9C-E659-C29E-525B-1A3736A62B4B}"/>
              </a:ext>
            </a:extLst>
          </p:cNvPr>
          <p:cNvSpPr txBox="1"/>
          <p:nvPr/>
        </p:nvSpPr>
        <p:spPr>
          <a:xfrm>
            <a:off x="8105983" y="4877301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3"/>
                </a:solidFill>
                <a:latin typeface="Calibri Light"/>
              </a:rPr>
              <a:t>3497</a:t>
            </a:r>
            <a:endParaRPr lang="en-CH" b="1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0593-91C3-0358-173C-91528415D3A4}"/>
              </a:ext>
            </a:extLst>
          </p:cNvPr>
          <p:cNvSpPr txBox="1"/>
          <p:nvPr/>
        </p:nvSpPr>
        <p:spPr>
          <a:xfrm>
            <a:off x="9418317" y="4877301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3"/>
                </a:solidFill>
                <a:latin typeface="Calibri Light"/>
              </a:rPr>
              <a:t>3.41</a:t>
            </a:r>
            <a:endParaRPr lang="en-CH" b="1" dirty="0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4DE3D-8AC8-18E1-A285-70BDB0125071}"/>
              </a:ext>
            </a:extLst>
          </p:cNvPr>
          <p:cNvSpPr txBox="1"/>
          <p:nvPr/>
        </p:nvSpPr>
        <p:spPr>
          <a:xfrm>
            <a:off x="1341117" y="5246632"/>
            <a:ext cx="2358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SoftHier Speculative Decoding </a:t>
            </a:r>
          </a:p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(</a:t>
            </a:r>
            <a:r>
              <a:rPr lang="en-GB" altLang="zh-CN" sz="1400" b="1" dirty="0" err="1">
                <a:solidFill>
                  <a:srgbClr val="000000"/>
                </a:solidFill>
                <a:latin typeface="Calibri Light"/>
              </a:rPr>
              <a:t>draft_len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=4, accept rate=0.75)</a:t>
            </a:r>
            <a:endParaRPr lang="en-C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863E0-399A-2015-F865-4D57A6BFDEE4}"/>
              </a:ext>
            </a:extLst>
          </p:cNvPr>
          <p:cNvSpPr txBox="1"/>
          <p:nvPr/>
        </p:nvSpPr>
        <p:spPr>
          <a:xfrm>
            <a:off x="5963916" y="5354353"/>
            <a:ext cx="1012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2048(</a:t>
            </a:r>
            <a:r>
              <a:rPr lang="en-GB" altLang="zh-CN" sz="1400" b="1" dirty="0">
                <a:solidFill>
                  <a:schemeClr val="tx1"/>
                </a:solidFill>
                <a:latin typeface="Calibri Light"/>
              </a:rPr>
              <a:t>FP8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)</a:t>
            </a:r>
            <a:endParaRPr lang="en-CH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DF09E-3FAB-DC49-F2AA-26BD0D99AB71}"/>
              </a:ext>
            </a:extLst>
          </p:cNvPr>
          <p:cNvSpPr/>
          <p:nvPr/>
        </p:nvSpPr>
        <p:spPr>
          <a:xfrm>
            <a:off x="1341117" y="5246632"/>
            <a:ext cx="9699416" cy="1008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C8C63-8395-335A-9E7D-1CA90576D40D}"/>
              </a:ext>
            </a:extLst>
          </p:cNvPr>
          <p:cNvSpPr txBox="1"/>
          <p:nvPr/>
        </p:nvSpPr>
        <p:spPr>
          <a:xfrm>
            <a:off x="4981783" y="5354352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4096</a:t>
            </a:r>
            <a:endParaRPr lang="en-C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D6BA9-4DF0-D766-35D2-D33222BCAA14}"/>
              </a:ext>
            </a:extLst>
          </p:cNvPr>
          <p:cNvSpPr txBox="1"/>
          <p:nvPr/>
        </p:nvSpPr>
        <p:spPr>
          <a:xfrm>
            <a:off x="4084316" y="5354351"/>
            <a:ext cx="513084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128</a:t>
            </a:r>
            <a:endParaRPr lang="en-C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74DC5-9DF3-1F55-E32D-B5A0378FD4C9}"/>
              </a:ext>
            </a:extLst>
          </p:cNvPr>
          <p:cNvSpPr txBox="1"/>
          <p:nvPr/>
        </p:nvSpPr>
        <p:spPr>
          <a:xfrm>
            <a:off x="7179733" y="5362047"/>
            <a:ext cx="482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 Light"/>
              </a:rPr>
              <a:t>41</a:t>
            </a:r>
            <a:endParaRPr lang="en-CH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D9E95-E417-63CE-3F2E-C3821183CB8C}"/>
              </a:ext>
            </a:extLst>
          </p:cNvPr>
          <p:cNvSpPr txBox="1"/>
          <p:nvPr/>
        </p:nvSpPr>
        <p:spPr>
          <a:xfrm>
            <a:off x="8105983" y="5354351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3"/>
                </a:solidFill>
                <a:latin typeface="Calibri Light"/>
              </a:rPr>
              <a:t>6210</a:t>
            </a:r>
            <a:endParaRPr lang="en-CH" b="1" dirty="0">
              <a:solidFill>
                <a:schemeClr val="accent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D547E-6CD6-6C88-94EF-90F88E7611BF}"/>
              </a:ext>
            </a:extLst>
          </p:cNvPr>
          <p:cNvSpPr txBox="1"/>
          <p:nvPr/>
        </p:nvSpPr>
        <p:spPr>
          <a:xfrm>
            <a:off x="1341117" y="5731823"/>
            <a:ext cx="2358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SoftHier Speculative Decoding </a:t>
            </a:r>
          </a:p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(</a:t>
            </a:r>
            <a:r>
              <a:rPr lang="en-GB" altLang="zh-CN" sz="1400" b="1" dirty="0" err="1">
                <a:solidFill>
                  <a:srgbClr val="000000"/>
                </a:solidFill>
                <a:latin typeface="Calibri Light"/>
              </a:rPr>
              <a:t>draft_len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=4, accept rate=0.75)</a:t>
            </a:r>
            <a:endParaRPr lang="en-CH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B8860D-0310-42FA-87C8-D35B43732594}"/>
              </a:ext>
            </a:extLst>
          </p:cNvPr>
          <p:cNvSpPr txBox="1"/>
          <p:nvPr/>
        </p:nvSpPr>
        <p:spPr>
          <a:xfrm>
            <a:off x="5963916" y="5839544"/>
            <a:ext cx="1012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2048(</a:t>
            </a:r>
            <a:r>
              <a:rPr lang="en-GB" altLang="zh-CN" sz="1400" b="1" dirty="0">
                <a:solidFill>
                  <a:schemeClr val="tx1"/>
                </a:solidFill>
                <a:latin typeface="Calibri Light"/>
              </a:rPr>
              <a:t>FP8</a:t>
            </a:r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)</a:t>
            </a:r>
            <a:endParaRPr lang="en-CH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AFE13-3D3F-095E-E142-D269A6C33E4E}"/>
              </a:ext>
            </a:extLst>
          </p:cNvPr>
          <p:cNvSpPr txBox="1"/>
          <p:nvPr/>
        </p:nvSpPr>
        <p:spPr>
          <a:xfrm>
            <a:off x="4981783" y="5839543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4096</a:t>
            </a:r>
            <a:endParaRPr lang="en-CH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4C3DB-6426-FA23-D4AA-BF3AE33572F7}"/>
              </a:ext>
            </a:extLst>
          </p:cNvPr>
          <p:cNvSpPr txBox="1"/>
          <p:nvPr/>
        </p:nvSpPr>
        <p:spPr>
          <a:xfrm>
            <a:off x="4084316" y="5839542"/>
            <a:ext cx="513084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dirty="0">
                <a:solidFill>
                  <a:srgbClr val="000000"/>
                </a:solidFill>
                <a:latin typeface="Calibri Light"/>
              </a:rPr>
              <a:t>256</a:t>
            </a:r>
            <a:endParaRPr lang="en-CH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93450D-52C3-F3A9-9D04-D923C53948F7}"/>
              </a:ext>
            </a:extLst>
          </p:cNvPr>
          <p:cNvSpPr txBox="1"/>
          <p:nvPr/>
        </p:nvSpPr>
        <p:spPr>
          <a:xfrm>
            <a:off x="7179733" y="5847238"/>
            <a:ext cx="482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 Light"/>
              </a:rPr>
              <a:t>74</a:t>
            </a:r>
            <a:endParaRPr lang="en-CH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16B4D7-1BA0-9FC4-3295-41AF4D36F7B4}"/>
              </a:ext>
            </a:extLst>
          </p:cNvPr>
          <p:cNvSpPr txBox="1"/>
          <p:nvPr/>
        </p:nvSpPr>
        <p:spPr>
          <a:xfrm>
            <a:off x="8105983" y="5839542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3"/>
                </a:solidFill>
                <a:latin typeface="Calibri Light"/>
              </a:rPr>
              <a:t>6897</a:t>
            </a:r>
            <a:endParaRPr lang="en-CH" b="1" dirty="0">
              <a:solidFill>
                <a:schemeClr val="accent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A6C4E-7B6A-2B91-04CB-D746D76C66AD}"/>
              </a:ext>
            </a:extLst>
          </p:cNvPr>
          <p:cNvSpPr txBox="1"/>
          <p:nvPr/>
        </p:nvSpPr>
        <p:spPr>
          <a:xfrm>
            <a:off x="9418317" y="5365596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3"/>
                </a:solidFill>
                <a:latin typeface="Calibri Light"/>
              </a:rPr>
              <a:t>3.03</a:t>
            </a:r>
            <a:endParaRPr lang="en-CH" b="1" dirty="0">
              <a:solidFill>
                <a:schemeClr val="accent3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0946DF-4D32-B527-E880-693930875CA9}"/>
              </a:ext>
            </a:extLst>
          </p:cNvPr>
          <p:cNvSpPr txBox="1"/>
          <p:nvPr/>
        </p:nvSpPr>
        <p:spPr>
          <a:xfrm>
            <a:off x="9418317" y="5841757"/>
            <a:ext cx="59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3"/>
                </a:solidFill>
                <a:latin typeface="Calibri Light"/>
              </a:rPr>
              <a:t>3.36</a:t>
            </a:r>
            <a:endParaRPr lang="en-CH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27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39D090BC-F898-D3D4-E26F-CDBE7312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2A857B57-0412-DB45-AD96-E0508DE53103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600" b="0" i="0" u="none" strike="noStrike" cap="none" dirty="0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Chip2Chip Interconnect Analysing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6738112E-CC8B-6189-EF1B-25EB0A9397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91A6D92-FC77-F3F3-ECBF-7187FF325760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4989423" cy="497433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Motivation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C2C communication need to overlap with kernel computation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Supposing we connect chips with on-chip routers on active interposer, with a </a:t>
            </a:r>
            <a:r>
              <a:rPr lang="en-GB" altLang="zh-CN" sz="1977" b="1" dirty="0">
                <a:solidFill>
                  <a:srgbClr val="000000"/>
                </a:solidFill>
                <a:latin typeface="Calibri Light"/>
              </a:rPr>
              <a:t>2D Mesh</a:t>
            </a: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Analyse the link BW required</a:t>
            </a:r>
          </a:p>
          <a:p>
            <a:pPr>
              <a:defRPr/>
            </a:pPr>
            <a:r>
              <a:rPr lang="en-GB" altLang="zh-CN" sz="2400" dirty="0">
                <a:solidFill>
                  <a:srgbClr val="000000"/>
                </a:solidFill>
                <a:latin typeface="Calibri Light"/>
              </a:rPr>
              <a:t>Experiment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Use GVSoC Router model for emulation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Evaluate the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MoE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-Dispatch Phase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Generate Expert Activation Distribution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For EP-64 (Mesh8x8), Ideal.BW </a:t>
            </a:r>
            <a:r>
              <a:rPr lang="en-GB" altLang="zh-CN" sz="1977" dirty="0" err="1">
                <a:solidFill>
                  <a:srgbClr val="000000"/>
                </a:solidFill>
                <a:latin typeface="Calibri Light"/>
              </a:rPr>
              <a:t>uti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 ~0.3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BW requirement per Link &gt; 455 GB/s</a:t>
            </a:r>
          </a:p>
          <a:p>
            <a:pPr>
              <a:defRPr/>
            </a:pPr>
            <a:r>
              <a:rPr lang="en-GB" altLang="zh-CN" sz="2400" dirty="0">
                <a:solidFill>
                  <a:srgbClr val="000000"/>
                </a:solidFill>
                <a:latin typeface="Calibri Light"/>
              </a:rPr>
              <a:t>Improvement Point</a:t>
            </a:r>
          </a:p>
          <a:p>
            <a:pPr lvl="1">
              <a:defRPr/>
            </a:pP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Support </a:t>
            </a:r>
            <a:r>
              <a:rPr lang="en-GB" altLang="zh-CN" sz="1977" b="1" dirty="0">
                <a:latin typeface="Calibri Light"/>
              </a:rPr>
              <a:t>arbitrary end-points </a:t>
            </a:r>
            <a:r>
              <a:rPr lang="en-GB" altLang="zh-CN" sz="1977" dirty="0">
                <a:solidFill>
                  <a:srgbClr val="000000"/>
                </a:solidFill>
                <a:latin typeface="Calibri Light"/>
              </a:rPr>
              <a:t>collective operation on Interposer routers? </a:t>
            </a:r>
          </a:p>
          <a:p>
            <a:pPr lvl="1">
              <a:defRPr/>
            </a:pPr>
            <a:endParaRPr lang="en-GB" altLang="zh-CN" sz="1977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534D120-60C1-BE10-349A-9F672FA4800A}"/>
              </a:ext>
            </a:extLst>
          </p:cNvPr>
          <p:cNvSpPr/>
          <p:nvPr/>
        </p:nvSpPr>
        <p:spPr>
          <a:xfrm>
            <a:off x="5982115" y="1690524"/>
            <a:ext cx="2639845" cy="27671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9AF00-8090-B40E-47BF-3B3FE3292DB8}"/>
              </a:ext>
            </a:extLst>
          </p:cNvPr>
          <p:cNvSpPr/>
          <p:nvPr/>
        </p:nvSpPr>
        <p:spPr>
          <a:xfrm>
            <a:off x="5982115" y="1690524"/>
            <a:ext cx="240266" cy="26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R</a:t>
            </a:r>
            <a:endParaRPr lang="en-CH" sz="9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DE4A7-FBFC-AB54-A2E5-151AF7D58F6D}"/>
              </a:ext>
            </a:extLst>
          </p:cNvPr>
          <p:cNvSpPr/>
          <p:nvPr/>
        </p:nvSpPr>
        <p:spPr>
          <a:xfrm>
            <a:off x="7181904" y="1690524"/>
            <a:ext cx="240266" cy="26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R</a:t>
            </a:r>
            <a:endParaRPr lang="en-CH" sz="9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76015-DBAC-3BF3-24D7-E213851F2D90}"/>
              </a:ext>
            </a:extLst>
          </p:cNvPr>
          <p:cNvSpPr/>
          <p:nvPr/>
        </p:nvSpPr>
        <p:spPr>
          <a:xfrm>
            <a:off x="8381694" y="1690524"/>
            <a:ext cx="240266" cy="26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R</a:t>
            </a:r>
            <a:endParaRPr lang="en-CH" sz="9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A2AB48-4106-D7E7-B5AA-CD5681943557}"/>
              </a:ext>
            </a:extLst>
          </p:cNvPr>
          <p:cNvSpPr/>
          <p:nvPr/>
        </p:nvSpPr>
        <p:spPr>
          <a:xfrm>
            <a:off x="5982115" y="2890211"/>
            <a:ext cx="240266" cy="26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R</a:t>
            </a:r>
            <a:endParaRPr lang="en-CH" sz="9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CCCA6F-3C16-9C04-73D7-EC75C0B1DFA4}"/>
              </a:ext>
            </a:extLst>
          </p:cNvPr>
          <p:cNvSpPr/>
          <p:nvPr/>
        </p:nvSpPr>
        <p:spPr>
          <a:xfrm>
            <a:off x="7181904" y="2890211"/>
            <a:ext cx="240266" cy="26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R</a:t>
            </a:r>
            <a:endParaRPr lang="en-CH" sz="9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EFD103-E7C8-CA78-8198-892BAEE3267C}"/>
              </a:ext>
            </a:extLst>
          </p:cNvPr>
          <p:cNvSpPr/>
          <p:nvPr/>
        </p:nvSpPr>
        <p:spPr>
          <a:xfrm>
            <a:off x="8381694" y="2890211"/>
            <a:ext cx="240266" cy="26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R</a:t>
            </a:r>
            <a:endParaRPr lang="en-CH" sz="90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D0D4DE-2DA7-17EF-C15E-14A125685973}"/>
              </a:ext>
            </a:extLst>
          </p:cNvPr>
          <p:cNvSpPr/>
          <p:nvPr/>
        </p:nvSpPr>
        <p:spPr>
          <a:xfrm>
            <a:off x="5982115" y="4193660"/>
            <a:ext cx="240266" cy="26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R</a:t>
            </a:r>
            <a:endParaRPr lang="en-CH" sz="900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92FFBF-E875-993B-2948-A8B34685FAE6}"/>
              </a:ext>
            </a:extLst>
          </p:cNvPr>
          <p:cNvSpPr/>
          <p:nvPr/>
        </p:nvSpPr>
        <p:spPr>
          <a:xfrm>
            <a:off x="7181904" y="4193660"/>
            <a:ext cx="240266" cy="26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R</a:t>
            </a:r>
            <a:endParaRPr lang="en-CH" sz="900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2F0B7-F511-E261-A3FA-8793932C28F9}"/>
              </a:ext>
            </a:extLst>
          </p:cNvPr>
          <p:cNvSpPr/>
          <p:nvPr/>
        </p:nvSpPr>
        <p:spPr>
          <a:xfrm>
            <a:off x="8381694" y="4193660"/>
            <a:ext cx="240266" cy="26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2"/>
                </a:solidFill>
              </a:rPr>
              <a:t>R</a:t>
            </a:r>
            <a:endParaRPr lang="en-CH" sz="900" dirty="0">
              <a:solidFill>
                <a:schemeClr val="tx2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A1074B-E0DF-0529-733B-DB506E96C787}"/>
              </a:ext>
            </a:extLst>
          </p:cNvPr>
          <p:cNvCxnSpPr>
            <a:cxnSpLocks/>
          </p:cNvCxnSpPr>
          <p:nvPr/>
        </p:nvCxnSpPr>
        <p:spPr>
          <a:xfrm flipH="1" flipV="1">
            <a:off x="5847453" y="1614737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3D5B58-8F9F-5FDF-13FA-8B6C1D3849A9}"/>
              </a:ext>
            </a:extLst>
          </p:cNvPr>
          <p:cNvCxnSpPr>
            <a:cxnSpLocks/>
          </p:cNvCxnSpPr>
          <p:nvPr/>
        </p:nvCxnSpPr>
        <p:spPr>
          <a:xfrm flipH="1" flipV="1">
            <a:off x="7047242" y="1614737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176552-37D1-D693-4FF8-0F2EB9BE0C62}"/>
              </a:ext>
            </a:extLst>
          </p:cNvPr>
          <p:cNvCxnSpPr>
            <a:cxnSpLocks/>
          </p:cNvCxnSpPr>
          <p:nvPr/>
        </p:nvCxnSpPr>
        <p:spPr>
          <a:xfrm flipH="1" flipV="1">
            <a:off x="8247032" y="1614737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04399C6-BBC3-FF88-70ED-FD07032B3CD6}"/>
              </a:ext>
            </a:extLst>
          </p:cNvPr>
          <p:cNvCxnSpPr>
            <a:cxnSpLocks/>
          </p:cNvCxnSpPr>
          <p:nvPr/>
        </p:nvCxnSpPr>
        <p:spPr>
          <a:xfrm flipH="1" flipV="1">
            <a:off x="5847453" y="2836759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55F979-E4BD-1729-7969-4CB7CDFE02BC}"/>
              </a:ext>
            </a:extLst>
          </p:cNvPr>
          <p:cNvCxnSpPr>
            <a:cxnSpLocks/>
          </p:cNvCxnSpPr>
          <p:nvPr/>
        </p:nvCxnSpPr>
        <p:spPr>
          <a:xfrm flipH="1" flipV="1">
            <a:off x="7047242" y="2836759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BAC6B1-2478-F8BB-5BCC-01AF6EE1514B}"/>
              </a:ext>
            </a:extLst>
          </p:cNvPr>
          <p:cNvCxnSpPr>
            <a:cxnSpLocks/>
          </p:cNvCxnSpPr>
          <p:nvPr/>
        </p:nvCxnSpPr>
        <p:spPr>
          <a:xfrm flipH="1" flipV="1">
            <a:off x="8247032" y="2836759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886833-AF90-8D0E-DAAE-560D404B47EA}"/>
              </a:ext>
            </a:extLst>
          </p:cNvPr>
          <p:cNvCxnSpPr>
            <a:cxnSpLocks/>
          </p:cNvCxnSpPr>
          <p:nvPr/>
        </p:nvCxnSpPr>
        <p:spPr>
          <a:xfrm flipH="1" flipV="1">
            <a:off x="5847453" y="4101509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B8B305-C2E8-7CF0-29A3-410236F23A39}"/>
              </a:ext>
            </a:extLst>
          </p:cNvPr>
          <p:cNvCxnSpPr>
            <a:cxnSpLocks/>
          </p:cNvCxnSpPr>
          <p:nvPr/>
        </p:nvCxnSpPr>
        <p:spPr>
          <a:xfrm flipH="1" flipV="1">
            <a:off x="7047242" y="4101509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1E988E-3435-64A7-4FA6-9EE5A68EE44C}"/>
              </a:ext>
            </a:extLst>
          </p:cNvPr>
          <p:cNvCxnSpPr>
            <a:cxnSpLocks/>
          </p:cNvCxnSpPr>
          <p:nvPr/>
        </p:nvCxnSpPr>
        <p:spPr>
          <a:xfrm flipH="1" flipV="1">
            <a:off x="8247032" y="4101509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1DDF2F-42B4-F7A6-E55A-B4088AADCCC4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222381" y="1822508"/>
            <a:ext cx="959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35F12D-C1A1-9EF7-3590-E8571B521E42}"/>
              </a:ext>
            </a:extLst>
          </p:cNvPr>
          <p:cNvCxnSpPr/>
          <p:nvPr/>
        </p:nvCxnSpPr>
        <p:spPr>
          <a:xfrm>
            <a:off x="7422171" y="1822508"/>
            <a:ext cx="959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B82C4C2-C44C-7CF9-53D0-41539A3C9B12}"/>
              </a:ext>
            </a:extLst>
          </p:cNvPr>
          <p:cNvCxnSpPr/>
          <p:nvPr/>
        </p:nvCxnSpPr>
        <p:spPr>
          <a:xfrm>
            <a:off x="6222381" y="3031047"/>
            <a:ext cx="959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65DD6AF-E91F-BEF2-8954-8A155F566E66}"/>
              </a:ext>
            </a:extLst>
          </p:cNvPr>
          <p:cNvCxnSpPr/>
          <p:nvPr/>
        </p:nvCxnSpPr>
        <p:spPr>
          <a:xfrm>
            <a:off x="7422171" y="3031047"/>
            <a:ext cx="959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D6B3147-A7C8-6AA6-156A-85CB5BC4DD83}"/>
              </a:ext>
            </a:extLst>
          </p:cNvPr>
          <p:cNvCxnSpPr/>
          <p:nvPr/>
        </p:nvCxnSpPr>
        <p:spPr>
          <a:xfrm>
            <a:off x="6222381" y="4337246"/>
            <a:ext cx="959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8DC72C-912B-B468-1014-F38A0182FE72}"/>
              </a:ext>
            </a:extLst>
          </p:cNvPr>
          <p:cNvCxnSpPr/>
          <p:nvPr/>
        </p:nvCxnSpPr>
        <p:spPr>
          <a:xfrm>
            <a:off x="7422171" y="4337246"/>
            <a:ext cx="959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4AE0A2-1EE1-E716-1ED0-535A4245A927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6102248" y="1954492"/>
            <a:ext cx="0" cy="935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278467-FFE9-6175-59FD-A24A03DE3AB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102248" y="3154179"/>
            <a:ext cx="0" cy="1023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E77BA6-E3B4-9954-97F9-F6192C0D3DEF}"/>
              </a:ext>
            </a:extLst>
          </p:cNvPr>
          <p:cNvCxnSpPr>
            <a:cxnSpLocks/>
          </p:cNvCxnSpPr>
          <p:nvPr/>
        </p:nvCxnSpPr>
        <p:spPr>
          <a:xfrm>
            <a:off x="7302038" y="3154179"/>
            <a:ext cx="0" cy="1023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B1B6DA7-7C01-9756-C4B8-DD380F63D758}"/>
              </a:ext>
            </a:extLst>
          </p:cNvPr>
          <p:cNvCxnSpPr>
            <a:cxnSpLocks/>
          </p:cNvCxnSpPr>
          <p:nvPr/>
        </p:nvCxnSpPr>
        <p:spPr>
          <a:xfrm>
            <a:off x="8516356" y="3154179"/>
            <a:ext cx="0" cy="1023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92B747-E0D1-C487-30FD-05D89459D80A}"/>
              </a:ext>
            </a:extLst>
          </p:cNvPr>
          <p:cNvCxnSpPr>
            <a:cxnSpLocks/>
          </p:cNvCxnSpPr>
          <p:nvPr/>
        </p:nvCxnSpPr>
        <p:spPr>
          <a:xfrm>
            <a:off x="7296145" y="1954492"/>
            <a:ext cx="0" cy="935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0FA9B5B-B1AC-2378-6961-08B3414923F5}"/>
              </a:ext>
            </a:extLst>
          </p:cNvPr>
          <p:cNvCxnSpPr>
            <a:cxnSpLocks/>
          </p:cNvCxnSpPr>
          <p:nvPr/>
        </p:nvCxnSpPr>
        <p:spPr>
          <a:xfrm>
            <a:off x="8513853" y="1954492"/>
            <a:ext cx="0" cy="935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1C10513-F1C2-B64D-510C-B82E78F9A9D7}"/>
              </a:ext>
            </a:extLst>
          </p:cNvPr>
          <p:cNvSpPr txBox="1"/>
          <p:nvPr/>
        </p:nvSpPr>
        <p:spPr>
          <a:xfrm>
            <a:off x="7366112" y="4414127"/>
            <a:ext cx="11739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900" b="1" dirty="0">
                <a:solidFill>
                  <a:schemeClr val="accent6"/>
                </a:solidFill>
                <a:latin typeface="Calibri Light"/>
              </a:rPr>
              <a:t>Active Interposer</a:t>
            </a:r>
            <a:endParaRPr lang="en-CH" sz="900" b="1" dirty="0">
              <a:solidFill>
                <a:schemeClr val="accent6"/>
              </a:solidFill>
            </a:endParaRPr>
          </a:p>
        </p:txBody>
      </p:sp>
      <p:sp>
        <p:nvSpPr>
          <p:cNvPr id="70" name="Free-form: Shape 69">
            <a:extLst>
              <a:ext uri="{FF2B5EF4-FFF2-40B4-BE49-F238E27FC236}">
                <a16:creationId xmlns:a16="http://schemas.microsoft.com/office/drawing/2014/main" id="{8FB4058B-F858-8A16-ADBA-15B5292ED9B4}"/>
              </a:ext>
            </a:extLst>
          </p:cNvPr>
          <p:cNvSpPr/>
          <p:nvPr/>
        </p:nvSpPr>
        <p:spPr>
          <a:xfrm>
            <a:off x="5847453" y="1402922"/>
            <a:ext cx="3026016" cy="3126621"/>
          </a:xfrm>
          <a:custGeom>
            <a:avLst/>
            <a:gdLst>
              <a:gd name="connsiteX0" fmla="*/ 2574923 w 3026016"/>
              <a:gd name="connsiteY0" fmla="*/ 2668874 h 3126621"/>
              <a:gd name="connsiteX1" fmla="*/ 2457822 w 3026016"/>
              <a:gd name="connsiteY1" fmla="*/ 2785975 h 3126621"/>
              <a:gd name="connsiteX2" fmla="*/ 2574923 w 3026016"/>
              <a:gd name="connsiteY2" fmla="*/ 2903076 h 3126621"/>
              <a:gd name="connsiteX3" fmla="*/ 2692024 w 3026016"/>
              <a:gd name="connsiteY3" fmla="*/ 2785975 h 3126621"/>
              <a:gd name="connsiteX4" fmla="*/ 2574923 w 3026016"/>
              <a:gd name="connsiteY4" fmla="*/ 2668874 h 3126621"/>
              <a:gd name="connsiteX5" fmla="*/ 1368117 w 3026016"/>
              <a:gd name="connsiteY5" fmla="*/ 2668874 h 3126621"/>
              <a:gd name="connsiteX6" fmla="*/ 1251016 w 3026016"/>
              <a:gd name="connsiteY6" fmla="*/ 2785975 h 3126621"/>
              <a:gd name="connsiteX7" fmla="*/ 1368117 w 3026016"/>
              <a:gd name="connsiteY7" fmla="*/ 2903076 h 3126621"/>
              <a:gd name="connsiteX8" fmla="*/ 1485218 w 3026016"/>
              <a:gd name="connsiteY8" fmla="*/ 2785975 h 3126621"/>
              <a:gd name="connsiteX9" fmla="*/ 1368117 w 3026016"/>
              <a:gd name="connsiteY9" fmla="*/ 2668874 h 3126621"/>
              <a:gd name="connsiteX10" fmla="*/ 143315 w 3026016"/>
              <a:gd name="connsiteY10" fmla="*/ 2668874 h 3126621"/>
              <a:gd name="connsiteX11" fmla="*/ 26214 w 3026016"/>
              <a:gd name="connsiteY11" fmla="*/ 2785975 h 3126621"/>
              <a:gd name="connsiteX12" fmla="*/ 143315 w 3026016"/>
              <a:gd name="connsiteY12" fmla="*/ 2903076 h 3126621"/>
              <a:gd name="connsiteX13" fmla="*/ 260416 w 3026016"/>
              <a:gd name="connsiteY13" fmla="*/ 2785975 h 3126621"/>
              <a:gd name="connsiteX14" fmla="*/ 143315 w 3026016"/>
              <a:gd name="connsiteY14" fmla="*/ 2668874 h 3126621"/>
              <a:gd name="connsiteX15" fmla="*/ 2574923 w 3026016"/>
              <a:gd name="connsiteY15" fmla="*/ 1399590 h 3126621"/>
              <a:gd name="connsiteX16" fmla="*/ 2457822 w 3026016"/>
              <a:gd name="connsiteY16" fmla="*/ 1516691 h 3126621"/>
              <a:gd name="connsiteX17" fmla="*/ 2574923 w 3026016"/>
              <a:gd name="connsiteY17" fmla="*/ 1633792 h 3126621"/>
              <a:gd name="connsiteX18" fmla="*/ 2692024 w 3026016"/>
              <a:gd name="connsiteY18" fmla="*/ 1516691 h 3126621"/>
              <a:gd name="connsiteX19" fmla="*/ 2574923 w 3026016"/>
              <a:gd name="connsiteY19" fmla="*/ 1399590 h 3126621"/>
              <a:gd name="connsiteX20" fmla="*/ 1368117 w 3026016"/>
              <a:gd name="connsiteY20" fmla="*/ 1399590 h 3126621"/>
              <a:gd name="connsiteX21" fmla="*/ 1251016 w 3026016"/>
              <a:gd name="connsiteY21" fmla="*/ 1516691 h 3126621"/>
              <a:gd name="connsiteX22" fmla="*/ 1368117 w 3026016"/>
              <a:gd name="connsiteY22" fmla="*/ 1633792 h 3126621"/>
              <a:gd name="connsiteX23" fmla="*/ 1485218 w 3026016"/>
              <a:gd name="connsiteY23" fmla="*/ 1516691 h 3126621"/>
              <a:gd name="connsiteX24" fmla="*/ 1368117 w 3026016"/>
              <a:gd name="connsiteY24" fmla="*/ 1399590 h 3126621"/>
              <a:gd name="connsiteX25" fmla="*/ 143315 w 3026016"/>
              <a:gd name="connsiteY25" fmla="*/ 1399590 h 3126621"/>
              <a:gd name="connsiteX26" fmla="*/ 26214 w 3026016"/>
              <a:gd name="connsiteY26" fmla="*/ 1516691 h 3126621"/>
              <a:gd name="connsiteX27" fmla="*/ 143315 w 3026016"/>
              <a:gd name="connsiteY27" fmla="*/ 1633792 h 3126621"/>
              <a:gd name="connsiteX28" fmla="*/ 260416 w 3026016"/>
              <a:gd name="connsiteY28" fmla="*/ 1516691 h 3126621"/>
              <a:gd name="connsiteX29" fmla="*/ 143315 w 3026016"/>
              <a:gd name="connsiteY29" fmla="*/ 1399590 h 3126621"/>
              <a:gd name="connsiteX30" fmla="*/ 2574923 w 3026016"/>
              <a:gd name="connsiteY30" fmla="*/ 154137 h 3126621"/>
              <a:gd name="connsiteX31" fmla="*/ 2457822 w 3026016"/>
              <a:gd name="connsiteY31" fmla="*/ 271238 h 3126621"/>
              <a:gd name="connsiteX32" fmla="*/ 2574923 w 3026016"/>
              <a:gd name="connsiteY32" fmla="*/ 388339 h 3126621"/>
              <a:gd name="connsiteX33" fmla="*/ 2692024 w 3026016"/>
              <a:gd name="connsiteY33" fmla="*/ 271238 h 3126621"/>
              <a:gd name="connsiteX34" fmla="*/ 2574923 w 3026016"/>
              <a:gd name="connsiteY34" fmla="*/ 154137 h 3126621"/>
              <a:gd name="connsiteX35" fmla="*/ 1368117 w 3026016"/>
              <a:gd name="connsiteY35" fmla="*/ 154137 h 3126621"/>
              <a:gd name="connsiteX36" fmla="*/ 1251016 w 3026016"/>
              <a:gd name="connsiteY36" fmla="*/ 271238 h 3126621"/>
              <a:gd name="connsiteX37" fmla="*/ 1368117 w 3026016"/>
              <a:gd name="connsiteY37" fmla="*/ 388339 h 3126621"/>
              <a:gd name="connsiteX38" fmla="*/ 1485218 w 3026016"/>
              <a:gd name="connsiteY38" fmla="*/ 271238 h 3126621"/>
              <a:gd name="connsiteX39" fmla="*/ 1368117 w 3026016"/>
              <a:gd name="connsiteY39" fmla="*/ 154137 h 3126621"/>
              <a:gd name="connsiteX40" fmla="*/ 143315 w 3026016"/>
              <a:gd name="connsiteY40" fmla="*/ 154137 h 3126621"/>
              <a:gd name="connsiteX41" fmla="*/ 26214 w 3026016"/>
              <a:gd name="connsiteY41" fmla="*/ 271238 h 3126621"/>
              <a:gd name="connsiteX42" fmla="*/ 143315 w 3026016"/>
              <a:gd name="connsiteY42" fmla="*/ 388339 h 3126621"/>
              <a:gd name="connsiteX43" fmla="*/ 260416 w 3026016"/>
              <a:gd name="connsiteY43" fmla="*/ 271238 h 3126621"/>
              <a:gd name="connsiteX44" fmla="*/ 143315 w 3026016"/>
              <a:gd name="connsiteY44" fmla="*/ 154137 h 3126621"/>
              <a:gd name="connsiteX45" fmla="*/ 0 w 3026016"/>
              <a:gd name="connsiteY45" fmla="*/ 0 h 3126621"/>
              <a:gd name="connsiteX46" fmla="*/ 3026016 w 3026016"/>
              <a:gd name="connsiteY46" fmla="*/ 0 h 3126621"/>
              <a:gd name="connsiteX47" fmla="*/ 3026016 w 3026016"/>
              <a:gd name="connsiteY47" fmla="*/ 3126621 h 3126621"/>
              <a:gd name="connsiteX48" fmla="*/ 0 w 3026016"/>
              <a:gd name="connsiteY48" fmla="*/ 3126621 h 312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26016" h="3126621">
                <a:moveTo>
                  <a:pt x="2574923" y="2668874"/>
                </a:moveTo>
                <a:cubicBezTo>
                  <a:pt x="2510250" y="2668874"/>
                  <a:pt x="2457822" y="2721302"/>
                  <a:pt x="2457822" y="2785975"/>
                </a:cubicBezTo>
                <a:cubicBezTo>
                  <a:pt x="2457822" y="2850648"/>
                  <a:pt x="2510250" y="2903076"/>
                  <a:pt x="2574923" y="2903076"/>
                </a:cubicBezTo>
                <a:cubicBezTo>
                  <a:pt x="2639596" y="2903076"/>
                  <a:pt x="2692024" y="2850648"/>
                  <a:pt x="2692024" y="2785975"/>
                </a:cubicBezTo>
                <a:cubicBezTo>
                  <a:pt x="2692024" y="2721302"/>
                  <a:pt x="2639596" y="2668874"/>
                  <a:pt x="2574923" y="2668874"/>
                </a:cubicBezTo>
                <a:close/>
                <a:moveTo>
                  <a:pt x="1368117" y="2668874"/>
                </a:moveTo>
                <a:cubicBezTo>
                  <a:pt x="1303444" y="2668874"/>
                  <a:pt x="1251016" y="2721302"/>
                  <a:pt x="1251016" y="2785975"/>
                </a:cubicBezTo>
                <a:cubicBezTo>
                  <a:pt x="1251016" y="2850648"/>
                  <a:pt x="1303444" y="2903076"/>
                  <a:pt x="1368117" y="2903076"/>
                </a:cubicBezTo>
                <a:cubicBezTo>
                  <a:pt x="1432790" y="2903076"/>
                  <a:pt x="1485218" y="2850648"/>
                  <a:pt x="1485218" y="2785975"/>
                </a:cubicBezTo>
                <a:cubicBezTo>
                  <a:pt x="1485218" y="2721302"/>
                  <a:pt x="1432790" y="2668874"/>
                  <a:pt x="1368117" y="2668874"/>
                </a:cubicBezTo>
                <a:close/>
                <a:moveTo>
                  <a:pt x="143315" y="2668874"/>
                </a:moveTo>
                <a:cubicBezTo>
                  <a:pt x="78642" y="2668874"/>
                  <a:pt x="26214" y="2721302"/>
                  <a:pt x="26214" y="2785975"/>
                </a:cubicBezTo>
                <a:cubicBezTo>
                  <a:pt x="26214" y="2850648"/>
                  <a:pt x="78642" y="2903076"/>
                  <a:pt x="143315" y="2903076"/>
                </a:cubicBezTo>
                <a:cubicBezTo>
                  <a:pt x="207988" y="2903076"/>
                  <a:pt x="260416" y="2850648"/>
                  <a:pt x="260416" y="2785975"/>
                </a:cubicBezTo>
                <a:cubicBezTo>
                  <a:pt x="260416" y="2721302"/>
                  <a:pt x="207988" y="2668874"/>
                  <a:pt x="143315" y="2668874"/>
                </a:cubicBezTo>
                <a:close/>
                <a:moveTo>
                  <a:pt x="2574923" y="1399590"/>
                </a:moveTo>
                <a:cubicBezTo>
                  <a:pt x="2510250" y="1399590"/>
                  <a:pt x="2457822" y="1452018"/>
                  <a:pt x="2457822" y="1516691"/>
                </a:cubicBezTo>
                <a:cubicBezTo>
                  <a:pt x="2457822" y="1581364"/>
                  <a:pt x="2510250" y="1633792"/>
                  <a:pt x="2574923" y="1633792"/>
                </a:cubicBezTo>
                <a:cubicBezTo>
                  <a:pt x="2639596" y="1633792"/>
                  <a:pt x="2692024" y="1581364"/>
                  <a:pt x="2692024" y="1516691"/>
                </a:cubicBezTo>
                <a:cubicBezTo>
                  <a:pt x="2692024" y="1452018"/>
                  <a:pt x="2639596" y="1399590"/>
                  <a:pt x="2574923" y="1399590"/>
                </a:cubicBezTo>
                <a:close/>
                <a:moveTo>
                  <a:pt x="1368117" y="1399590"/>
                </a:moveTo>
                <a:cubicBezTo>
                  <a:pt x="1303444" y="1399590"/>
                  <a:pt x="1251016" y="1452018"/>
                  <a:pt x="1251016" y="1516691"/>
                </a:cubicBezTo>
                <a:cubicBezTo>
                  <a:pt x="1251016" y="1581364"/>
                  <a:pt x="1303444" y="1633792"/>
                  <a:pt x="1368117" y="1633792"/>
                </a:cubicBezTo>
                <a:cubicBezTo>
                  <a:pt x="1432790" y="1633792"/>
                  <a:pt x="1485218" y="1581364"/>
                  <a:pt x="1485218" y="1516691"/>
                </a:cubicBezTo>
                <a:cubicBezTo>
                  <a:pt x="1485218" y="1452018"/>
                  <a:pt x="1432790" y="1399590"/>
                  <a:pt x="1368117" y="1399590"/>
                </a:cubicBezTo>
                <a:close/>
                <a:moveTo>
                  <a:pt x="143315" y="1399590"/>
                </a:moveTo>
                <a:cubicBezTo>
                  <a:pt x="78642" y="1399590"/>
                  <a:pt x="26214" y="1452018"/>
                  <a:pt x="26214" y="1516691"/>
                </a:cubicBezTo>
                <a:cubicBezTo>
                  <a:pt x="26214" y="1581364"/>
                  <a:pt x="78642" y="1633792"/>
                  <a:pt x="143315" y="1633792"/>
                </a:cubicBezTo>
                <a:cubicBezTo>
                  <a:pt x="207988" y="1633792"/>
                  <a:pt x="260416" y="1581364"/>
                  <a:pt x="260416" y="1516691"/>
                </a:cubicBezTo>
                <a:cubicBezTo>
                  <a:pt x="260416" y="1452018"/>
                  <a:pt x="207988" y="1399590"/>
                  <a:pt x="143315" y="1399590"/>
                </a:cubicBezTo>
                <a:close/>
                <a:moveTo>
                  <a:pt x="2574923" y="154137"/>
                </a:moveTo>
                <a:cubicBezTo>
                  <a:pt x="2510250" y="154137"/>
                  <a:pt x="2457822" y="206565"/>
                  <a:pt x="2457822" y="271238"/>
                </a:cubicBezTo>
                <a:cubicBezTo>
                  <a:pt x="2457822" y="335911"/>
                  <a:pt x="2510250" y="388339"/>
                  <a:pt x="2574923" y="388339"/>
                </a:cubicBezTo>
                <a:cubicBezTo>
                  <a:pt x="2639596" y="388339"/>
                  <a:pt x="2692024" y="335911"/>
                  <a:pt x="2692024" y="271238"/>
                </a:cubicBezTo>
                <a:cubicBezTo>
                  <a:pt x="2692024" y="206565"/>
                  <a:pt x="2639596" y="154137"/>
                  <a:pt x="2574923" y="154137"/>
                </a:cubicBezTo>
                <a:close/>
                <a:moveTo>
                  <a:pt x="1368117" y="154137"/>
                </a:moveTo>
                <a:cubicBezTo>
                  <a:pt x="1303444" y="154137"/>
                  <a:pt x="1251016" y="206565"/>
                  <a:pt x="1251016" y="271238"/>
                </a:cubicBezTo>
                <a:cubicBezTo>
                  <a:pt x="1251016" y="335911"/>
                  <a:pt x="1303444" y="388339"/>
                  <a:pt x="1368117" y="388339"/>
                </a:cubicBezTo>
                <a:cubicBezTo>
                  <a:pt x="1432790" y="388339"/>
                  <a:pt x="1485218" y="335911"/>
                  <a:pt x="1485218" y="271238"/>
                </a:cubicBezTo>
                <a:cubicBezTo>
                  <a:pt x="1485218" y="206565"/>
                  <a:pt x="1432790" y="154137"/>
                  <a:pt x="1368117" y="154137"/>
                </a:cubicBezTo>
                <a:close/>
                <a:moveTo>
                  <a:pt x="143315" y="154137"/>
                </a:moveTo>
                <a:cubicBezTo>
                  <a:pt x="78642" y="154137"/>
                  <a:pt x="26214" y="206565"/>
                  <a:pt x="26214" y="271238"/>
                </a:cubicBezTo>
                <a:cubicBezTo>
                  <a:pt x="26214" y="335911"/>
                  <a:pt x="78642" y="388339"/>
                  <a:pt x="143315" y="388339"/>
                </a:cubicBezTo>
                <a:cubicBezTo>
                  <a:pt x="207988" y="388339"/>
                  <a:pt x="260416" y="335911"/>
                  <a:pt x="260416" y="271238"/>
                </a:cubicBezTo>
                <a:cubicBezTo>
                  <a:pt x="260416" y="206565"/>
                  <a:pt x="207988" y="154137"/>
                  <a:pt x="143315" y="154137"/>
                </a:cubicBezTo>
                <a:close/>
                <a:moveTo>
                  <a:pt x="0" y="0"/>
                </a:moveTo>
                <a:lnTo>
                  <a:pt x="3026016" y="0"/>
                </a:lnTo>
                <a:lnTo>
                  <a:pt x="3026016" y="3126621"/>
                </a:lnTo>
                <a:lnTo>
                  <a:pt x="0" y="3126621"/>
                </a:lnTo>
                <a:close/>
              </a:path>
            </a:pathLst>
          </a:custGeom>
          <a:solidFill>
            <a:schemeClr val="tx2">
              <a:lumMod val="6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sz="9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36A961-4CF5-A18D-3A01-C7ED20C3C6C8}"/>
              </a:ext>
            </a:extLst>
          </p:cNvPr>
          <p:cNvSpPr/>
          <p:nvPr/>
        </p:nvSpPr>
        <p:spPr>
          <a:xfrm>
            <a:off x="5451204" y="1002661"/>
            <a:ext cx="636515" cy="566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SoftHier</a:t>
            </a:r>
          </a:p>
          <a:p>
            <a:pPr algn="ctr"/>
            <a:r>
              <a:rPr lang="en-GB" sz="900" dirty="0"/>
              <a:t>Chip 0</a:t>
            </a:r>
            <a:endParaRPr lang="en-CH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DC946-0406-6ED0-A52E-8C2A2BCD927B}"/>
              </a:ext>
            </a:extLst>
          </p:cNvPr>
          <p:cNvSpPr/>
          <p:nvPr/>
        </p:nvSpPr>
        <p:spPr>
          <a:xfrm>
            <a:off x="6665522" y="1002661"/>
            <a:ext cx="636515" cy="566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SoftHier</a:t>
            </a:r>
          </a:p>
          <a:p>
            <a:pPr algn="ctr"/>
            <a:r>
              <a:rPr lang="en-GB" sz="900" dirty="0"/>
              <a:t>Chip 1</a:t>
            </a:r>
            <a:endParaRPr lang="en-CH" sz="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935740-4F58-AC2C-5910-A56BB8BA4037}"/>
              </a:ext>
            </a:extLst>
          </p:cNvPr>
          <p:cNvSpPr/>
          <p:nvPr/>
        </p:nvSpPr>
        <p:spPr>
          <a:xfrm>
            <a:off x="7879841" y="1002661"/>
            <a:ext cx="636515" cy="566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SoftHier</a:t>
            </a:r>
          </a:p>
          <a:p>
            <a:pPr algn="ctr"/>
            <a:r>
              <a:rPr lang="en-GB" sz="900" dirty="0"/>
              <a:t>Chip 2</a:t>
            </a:r>
            <a:endParaRPr lang="en-CH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C951E3-5637-D463-033C-1DC4006520A3}"/>
              </a:ext>
            </a:extLst>
          </p:cNvPr>
          <p:cNvSpPr/>
          <p:nvPr/>
        </p:nvSpPr>
        <p:spPr>
          <a:xfrm>
            <a:off x="5451204" y="2247694"/>
            <a:ext cx="636515" cy="566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SoftHier</a:t>
            </a:r>
          </a:p>
          <a:p>
            <a:pPr algn="ctr"/>
            <a:r>
              <a:rPr lang="en-GB" sz="900" dirty="0"/>
              <a:t>Chip 3</a:t>
            </a:r>
            <a:endParaRPr lang="en-CH" sz="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867E5F-F4CC-E258-A075-2150297D029B}"/>
              </a:ext>
            </a:extLst>
          </p:cNvPr>
          <p:cNvSpPr/>
          <p:nvPr/>
        </p:nvSpPr>
        <p:spPr>
          <a:xfrm>
            <a:off x="6665522" y="2247694"/>
            <a:ext cx="636515" cy="566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SoftHier</a:t>
            </a:r>
          </a:p>
          <a:p>
            <a:pPr algn="ctr"/>
            <a:r>
              <a:rPr lang="en-GB" sz="900" dirty="0"/>
              <a:t>Chip 4</a:t>
            </a:r>
            <a:endParaRPr lang="en-CH" sz="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3FDB0-A8AD-042D-B42A-7BD599F31BF8}"/>
              </a:ext>
            </a:extLst>
          </p:cNvPr>
          <p:cNvSpPr/>
          <p:nvPr/>
        </p:nvSpPr>
        <p:spPr>
          <a:xfrm>
            <a:off x="7879841" y="2247694"/>
            <a:ext cx="636515" cy="566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SoftHier</a:t>
            </a:r>
          </a:p>
          <a:p>
            <a:pPr algn="ctr"/>
            <a:r>
              <a:rPr lang="en-GB" sz="900" dirty="0"/>
              <a:t>Chip 5</a:t>
            </a:r>
            <a:endParaRPr lang="en-CH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55DDC-4818-66C6-2455-5B419F2FA28D}"/>
              </a:ext>
            </a:extLst>
          </p:cNvPr>
          <p:cNvSpPr/>
          <p:nvPr/>
        </p:nvSpPr>
        <p:spPr>
          <a:xfrm>
            <a:off x="5451204" y="3492727"/>
            <a:ext cx="636515" cy="566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SoftHier</a:t>
            </a:r>
          </a:p>
          <a:p>
            <a:pPr algn="ctr"/>
            <a:r>
              <a:rPr lang="en-GB" sz="900" dirty="0"/>
              <a:t>Chip 6</a:t>
            </a:r>
            <a:endParaRPr lang="en-CH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617737-4CFF-CE61-9B49-8B7F6FD295DB}"/>
              </a:ext>
            </a:extLst>
          </p:cNvPr>
          <p:cNvSpPr/>
          <p:nvPr/>
        </p:nvSpPr>
        <p:spPr>
          <a:xfrm>
            <a:off x="6665522" y="3492727"/>
            <a:ext cx="636515" cy="566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SoftHier</a:t>
            </a:r>
          </a:p>
          <a:p>
            <a:pPr algn="ctr"/>
            <a:r>
              <a:rPr lang="en-GB" sz="900" dirty="0"/>
              <a:t>Chip 7</a:t>
            </a:r>
            <a:endParaRPr lang="en-CH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A7A03B-BFAA-3D1B-22B2-81380A884CEB}"/>
              </a:ext>
            </a:extLst>
          </p:cNvPr>
          <p:cNvSpPr/>
          <p:nvPr/>
        </p:nvSpPr>
        <p:spPr>
          <a:xfrm>
            <a:off x="7879841" y="3492727"/>
            <a:ext cx="636515" cy="5660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SoftHier</a:t>
            </a:r>
          </a:p>
          <a:p>
            <a:pPr algn="ctr"/>
            <a:r>
              <a:rPr lang="en-GB" sz="900" dirty="0"/>
              <a:t>Chip 8</a:t>
            </a:r>
            <a:endParaRPr lang="en-CH" sz="9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1F21C0-AEE2-8A6F-DACD-C7A55859DCF4}"/>
              </a:ext>
            </a:extLst>
          </p:cNvPr>
          <p:cNvCxnSpPr/>
          <p:nvPr/>
        </p:nvCxnSpPr>
        <p:spPr>
          <a:xfrm>
            <a:off x="5914784" y="1568715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36809A-05F1-1DA6-F4FA-B4D8DE7F9A1A}"/>
              </a:ext>
            </a:extLst>
          </p:cNvPr>
          <p:cNvCxnSpPr/>
          <p:nvPr/>
        </p:nvCxnSpPr>
        <p:spPr>
          <a:xfrm>
            <a:off x="7114573" y="1568715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0F9D31-8A99-8524-B193-672977B895D7}"/>
              </a:ext>
            </a:extLst>
          </p:cNvPr>
          <p:cNvCxnSpPr/>
          <p:nvPr/>
        </p:nvCxnSpPr>
        <p:spPr>
          <a:xfrm>
            <a:off x="8314363" y="1568715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B93DEC-5BAE-7AE5-7DB1-EE9DFF2074E0}"/>
              </a:ext>
            </a:extLst>
          </p:cNvPr>
          <p:cNvCxnSpPr/>
          <p:nvPr/>
        </p:nvCxnSpPr>
        <p:spPr>
          <a:xfrm>
            <a:off x="5914784" y="2790737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96C709F-B067-1ED4-1CCD-388CF6BABB9B}"/>
              </a:ext>
            </a:extLst>
          </p:cNvPr>
          <p:cNvCxnSpPr/>
          <p:nvPr/>
        </p:nvCxnSpPr>
        <p:spPr>
          <a:xfrm>
            <a:off x="7114573" y="2790737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D6A744-411D-2C8B-4229-0539B535B67C}"/>
              </a:ext>
            </a:extLst>
          </p:cNvPr>
          <p:cNvCxnSpPr/>
          <p:nvPr/>
        </p:nvCxnSpPr>
        <p:spPr>
          <a:xfrm>
            <a:off x="8314363" y="2790737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C07866B-4999-7E75-431E-BDAF25441F5A}"/>
              </a:ext>
            </a:extLst>
          </p:cNvPr>
          <p:cNvCxnSpPr/>
          <p:nvPr/>
        </p:nvCxnSpPr>
        <p:spPr>
          <a:xfrm>
            <a:off x="5914784" y="4055487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5A60C9-1337-9BDA-AC68-82AE0DFD682E}"/>
              </a:ext>
            </a:extLst>
          </p:cNvPr>
          <p:cNvCxnSpPr/>
          <p:nvPr/>
        </p:nvCxnSpPr>
        <p:spPr>
          <a:xfrm>
            <a:off x="7114573" y="4055487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52877E-09DF-4005-720B-3A87DEE25BE4}"/>
              </a:ext>
            </a:extLst>
          </p:cNvPr>
          <p:cNvCxnSpPr/>
          <p:nvPr/>
        </p:nvCxnSpPr>
        <p:spPr>
          <a:xfrm>
            <a:off x="8314363" y="4055487"/>
            <a:ext cx="134662" cy="1218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7" name="Picture 76" descr="A graph showing the number of percents&#10;&#10;AI-generated content may be incorrect.">
            <a:extLst>
              <a:ext uri="{FF2B5EF4-FFF2-40B4-BE49-F238E27FC236}">
                <a16:creationId xmlns:a16="http://schemas.microsoft.com/office/drawing/2014/main" id="{066AE3D6-F1FD-617E-1047-DC082F50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7" t="5644" b="6223"/>
          <a:stretch>
            <a:fillRect/>
          </a:stretch>
        </p:blipFill>
        <p:spPr>
          <a:xfrm>
            <a:off x="9185233" y="1002661"/>
            <a:ext cx="2690268" cy="401340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C1BBEB4-D665-35DD-39F3-AE4B63CF96D4}"/>
              </a:ext>
            </a:extLst>
          </p:cNvPr>
          <p:cNvSpPr txBox="1"/>
          <p:nvPr/>
        </p:nvSpPr>
        <p:spPr>
          <a:xfrm rot="16200000">
            <a:off x="8402766" y="2842761"/>
            <a:ext cx="13381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00"/>
                </a:solidFill>
                <a:latin typeface="Calibri Light"/>
              </a:rPr>
              <a:t>Ideal BW Uti%</a:t>
            </a:r>
            <a:endParaRPr lang="en-CH" b="1" dirty="0"/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24B70890-2B07-633F-067F-B65BE5F158C1}"/>
              </a:ext>
            </a:extLst>
          </p:cNvPr>
          <p:cNvCxnSpPr>
            <a:endCxn id="79" idx="1"/>
          </p:cNvCxnSpPr>
          <p:nvPr/>
        </p:nvCxnSpPr>
        <p:spPr>
          <a:xfrm rot="5400000" flipH="1" flipV="1">
            <a:off x="8557289" y="3822681"/>
            <a:ext cx="671508" cy="357623"/>
          </a:xfrm>
          <a:prstGeom prst="curvedConnector3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FA9CEFAB-8AA1-553D-FD8A-9C3B540B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603" y="5192450"/>
            <a:ext cx="7032714" cy="144034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AC4DA62-ACF6-2DD9-5D5D-00EC06F5136A}"/>
              </a:ext>
            </a:extLst>
          </p:cNvPr>
          <p:cNvSpPr txBox="1"/>
          <p:nvPr/>
        </p:nvSpPr>
        <p:spPr>
          <a:xfrm>
            <a:off x="5358543" y="4934071"/>
            <a:ext cx="386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1" dirty="0">
                <a:solidFill>
                  <a:schemeClr val="tx1"/>
                </a:solidFill>
                <a:latin typeface="Calibri Light"/>
              </a:rPr>
              <a:t>Generate Expert Activation Distribution Examples</a:t>
            </a:r>
            <a:endParaRPr lang="en-C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D455FB22-247C-394B-86F1-181C25098715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Office PowerPoint</Application>
  <PresentationFormat>Widescreen</PresentationFormat>
  <Paragraphs>249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 Light</vt:lpstr>
      <vt:lpstr>Arial</vt:lpstr>
      <vt:lpstr>Consolas</vt:lpstr>
      <vt:lpstr>Calibri</vt:lpstr>
      <vt:lpstr>Arial Narrow</vt:lpstr>
      <vt:lpstr>PULP Code</vt:lpstr>
      <vt:lpstr>1_PULP Code</vt:lpstr>
      <vt:lpstr>SoftHier Bi-Weekly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SoftHier Bi-Weekly Meeting</dc:title>
  <dc:creator>Chi Zhang</dc:creator>
  <cp:lastModifiedBy>Zhang  Chi</cp:lastModifiedBy>
  <cp:revision>48</cp:revision>
  <dcterms:created xsi:type="dcterms:W3CDTF">2023-03-05T10:39:52Z</dcterms:created>
  <dcterms:modified xsi:type="dcterms:W3CDTF">2025-07-28T11:09:53Z</dcterms:modified>
</cp:coreProperties>
</file>